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65" r:id="rId1"/>
  </p:sldMasterIdLst>
  <p:notesMasterIdLst>
    <p:notesMasterId r:id="rId16"/>
  </p:notesMasterIdLst>
  <p:sldIdLst>
    <p:sldId id="256" r:id="rId2"/>
    <p:sldId id="300" r:id="rId3"/>
    <p:sldId id="259" r:id="rId4"/>
    <p:sldId id="261" r:id="rId5"/>
    <p:sldId id="286" r:id="rId6"/>
    <p:sldId id="299" r:id="rId7"/>
    <p:sldId id="288" r:id="rId8"/>
    <p:sldId id="289" r:id="rId9"/>
    <p:sldId id="290" r:id="rId10"/>
    <p:sldId id="291" r:id="rId11"/>
    <p:sldId id="293" r:id="rId12"/>
    <p:sldId id="294" r:id="rId13"/>
    <p:sldId id="297" r:id="rId14"/>
    <p:sldId id="298" r:id="rId15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AA632DCA-CB94-4157-80B7-B503C05724FA}">
  <a:tblStyle styleId="{AA632DCA-CB94-4157-80B7-B503C05724F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99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595850" y="2906213"/>
            <a:ext cx="6154500" cy="1188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1pPr>
            <a:lvl2pPr lvl="1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2pPr>
            <a:lvl3pPr lvl="2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3pPr>
            <a:lvl4pPr lvl="3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4pPr>
            <a:lvl5pPr lvl="4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5pPr>
            <a:lvl6pPr lvl="5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6pPr>
            <a:lvl7pPr lvl="6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7pPr>
            <a:lvl8pPr lvl="7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8pPr>
            <a:lvl9pPr lvl="8" algn="ctr">
              <a:spcBef>
                <a:spcPts val="0"/>
              </a:spcBef>
              <a:spcAft>
                <a:spcPts val="0"/>
              </a:spcAft>
              <a:buSzPts val="5800"/>
              <a:buNone/>
              <a:defRPr sz="5800"/>
            </a:lvl9pPr>
          </a:lstStyle>
          <a:p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595850" y="4392919"/>
            <a:ext cx="6016800" cy="12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- Teal">
  <p:cSld name="TITLE_1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p3"/>
          <p:cNvSpPr txBox="1">
            <a:spLocks noGrp="1"/>
          </p:cNvSpPr>
          <p:nvPr>
            <p:ph type="ctrTitle"/>
          </p:nvPr>
        </p:nvSpPr>
        <p:spPr>
          <a:xfrm>
            <a:off x="634075" y="1735744"/>
            <a:ext cx="6009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4" name="Google Shape;14;p3"/>
          <p:cNvSpPr txBox="1">
            <a:spLocks noGrp="1"/>
          </p:cNvSpPr>
          <p:nvPr>
            <p:ph type="subTitle" idx="1"/>
          </p:nvPr>
        </p:nvSpPr>
        <p:spPr>
          <a:xfrm>
            <a:off x="634075" y="3646444"/>
            <a:ext cx="6093600" cy="8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/>
          <p:nvPr/>
        </p:nvSpPr>
        <p:spPr>
          <a:xfrm>
            <a:off x="634075" y="3207919"/>
            <a:ext cx="6016800" cy="12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6" name="Google Shape;16;p3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 - Gold">
  <p:cSld name="TITLE_1_3_1">
    <p:bg>
      <p:bgPr>
        <a:solidFill>
          <a:schemeClr val="accent3"/>
        </a:solidFill>
        <a:effectLst/>
      </p:bgPr>
    </p:bg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>
            <a:spLocks noGrp="1"/>
          </p:cNvSpPr>
          <p:nvPr>
            <p:ph type="ctrTitle"/>
          </p:nvPr>
        </p:nvSpPr>
        <p:spPr>
          <a:xfrm>
            <a:off x="565775" y="1583344"/>
            <a:ext cx="60093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ubTitle" idx="1"/>
          </p:nvPr>
        </p:nvSpPr>
        <p:spPr>
          <a:xfrm>
            <a:off x="481675" y="3494044"/>
            <a:ext cx="6093600" cy="819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Montserrat"/>
              <a:buNone/>
              <a:defRPr>
                <a:latin typeface="Montserrat"/>
                <a:ea typeface="Montserrat"/>
                <a:cs typeface="Montserrat"/>
                <a:sym typeface="Montserrat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Font typeface="Montserrat"/>
              <a:buNone/>
              <a:defRPr sz="3000"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20" name="Google Shape;20;p4"/>
          <p:cNvSpPr/>
          <p:nvPr/>
        </p:nvSpPr>
        <p:spPr>
          <a:xfrm>
            <a:off x="581050" y="3055519"/>
            <a:ext cx="6016800" cy="12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1" name="Google Shape;21;p4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 - Teal">
  <p:cSld name="TITLE_1_1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5"/>
          <p:cNvSpPr txBox="1">
            <a:spLocks noGrp="1"/>
          </p:cNvSpPr>
          <p:nvPr>
            <p:ph type="body" idx="1"/>
          </p:nvPr>
        </p:nvSpPr>
        <p:spPr>
          <a:xfrm>
            <a:off x="1513800" y="2161800"/>
            <a:ext cx="6116400" cy="8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 algn="ctr" rtl="0">
              <a:spcBef>
                <a:spcPts val="600"/>
              </a:spcBef>
              <a:spcAft>
                <a:spcPts val="0"/>
              </a:spcAft>
              <a:buSzPts val="2000"/>
              <a:buChar char="○"/>
              <a:defRPr i="1"/>
            </a:lvl1pPr>
            <a:lvl2pPr marL="914400" lvl="1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i="1"/>
            </a:lvl2pPr>
            <a:lvl3pPr marL="1371600" lvl="2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3pPr>
            <a:lvl4pPr marL="1828800" lvl="3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i="1"/>
            </a:lvl4pPr>
            <a:lvl5pPr marL="2286000" lvl="4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i="1"/>
            </a:lvl5pPr>
            <a:lvl6pPr marL="2743200" lvl="5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6pPr>
            <a:lvl7pPr marL="3200400" lvl="6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i="1"/>
            </a:lvl7pPr>
            <a:lvl8pPr marL="3657600" lvl="7" indent="-355600" algn="ctr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i="1"/>
            </a:lvl8pPr>
            <a:lvl9pPr marL="4114800" lvl="8" indent="-355600" algn="ctr">
              <a:spcBef>
                <a:spcPts val="0"/>
              </a:spcBef>
              <a:spcAft>
                <a:spcPts val="0"/>
              </a:spcAft>
              <a:buSzPts val="2000"/>
              <a:buChar char="■"/>
              <a:defRPr i="1"/>
            </a:lvl9pPr>
          </a:lstStyle>
          <a:p>
            <a:endParaRPr/>
          </a:p>
        </p:txBody>
      </p:sp>
      <p:sp>
        <p:nvSpPr>
          <p:cNvPr id="24" name="Google Shape;24;p5"/>
          <p:cNvSpPr txBox="1"/>
          <p:nvPr/>
        </p:nvSpPr>
        <p:spPr>
          <a:xfrm>
            <a:off x="3593400" y="1181419"/>
            <a:ext cx="19572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600" b="1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“</a:t>
            </a:r>
            <a:endParaRPr sz="9600" b="1" dirty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" name="Google Shape;25;p5"/>
          <p:cNvSpPr/>
          <p:nvPr/>
        </p:nvSpPr>
        <p:spPr>
          <a:xfrm>
            <a:off x="2584275" y="4565606"/>
            <a:ext cx="3996000" cy="12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6" name="Google Shape;26;p5"/>
          <p:cNvSpPr/>
          <p:nvPr/>
        </p:nvSpPr>
        <p:spPr>
          <a:xfrm>
            <a:off x="2584275" y="451669"/>
            <a:ext cx="3996000" cy="12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27" name="Google Shape;27;p5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1 column" type="tx">
  <p:cSld name="TITLE_AND_BODY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7"/>
          <p:cNvSpPr txBox="1">
            <a:spLocks noGrp="1"/>
          </p:cNvSpPr>
          <p:nvPr>
            <p:ph type="title"/>
          </p:nvPr>
        </p:nvSpPr>
        <p:spPr>
          <a:xfrm>
            <a:off x="457200" y="447620"/>
            <a:ext cx="8229600" cy="107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7"/>
          <p:cNvSpPr txBox="1">
            <a:spLocks noGrp="1"/>
          </p:cNvSpPr>
          <p:nvPr>
            <p:ph type="body" idx="1"/>
          </p:nvPr>
        </p:nvSpPr>
        <p:spPr>
          <a:xfrm>
            <a:off x="561950" y="1880794"/>
            <a:ext cx="8020200" cy="28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○"/>
              <a:defRPr/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SzPts val="2000"/>
              <a:buChar char="●"/>
              <a:defRPr/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SzPts val="2000"/>
              <a:buChar char="○"/>
              <a:defRPr/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SzPts val="2000"/>
              <a:buChar char="■"/>
              <a:defRPr/>
            </a:lvl9pPr>
          </a:lstStyle>
          <a:p>
            <a:endParaRPr/>
          </a:p>
        </p:txBody>
      </p:sp>
      <p:sp>
        <p:nvSpPr>
          <p:cNvPr id="37" name="Google Shape;37;p7"/>
          <p:cNvSpPr/>
          <p:nvPr/>
        </p:nvSpPr>
        <p:spPr>
          <a:xfrm>
            <a:off x="0" y="1069462"/>
            <a:ext cx="412800" cy="2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38" name="Google Shape;38;p7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8"/>
          <p:cNvSpPr/>
          <p:nvPr/>
        </p:nvSpPr>
        <p:spPr>
          <a:xfrm>
            <a:off x="0" y="1069462"/>
            <a:ext cx="412800" cy="2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1" name="Google Shape;41;p8"/>
          <p:cNvSpPr txBox="1">
            <a:spLocks noGrp="1"/>
          </p:cNvSpPr>
          <p:nvPr>
            <p:ph type="title"/>
          </p:nvPr>
        </p:nvSpPr>
        <p:spPr>
          <a:xfrm>
            <a:off x="457200" y="447620"/>
            <a:ext cx="8229600" cy="107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8"/>
          <p:cNvSpPr txBox="1">
            <a:spLocks noGrp="1"/>
          </p:cNvSpPr>
          <p:nvPr>
            <p:ph type="body" idx="1"/>
          </p:nvPr>
        </p:nvSpPr>
        <p:spPr>
          <a:xfrm>
            <a:off x="457200" y="1852210"/>
            <a:ext cx="3561000" cy="30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body" idx="2"/>
          </p:nvPr>
        </p:nvSpPr>
        <p:spPr>
          <a:xfrm>
            <a:off x="5131069" y="1852125"/>
            <a:ext cx="3600000" cy="3073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800"/>
              <a:buChar char="○"/>
              <a:defRPr sz="1800"/>
            </a:lvl1pPr>
            <a:lvl2pPr marL="914400" lvl="1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2pPr>
            <a:lvl3pPr marL="1371600" lvl="2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3pPr>
            <a:lvl4pPr marL="1828800" lvl="3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4pPr>
            <a:lvl5pPr marL="2286000" lvl="4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5pPr>
            <a:lvl6pPr marL="2743200" lvl="5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6pPr>
            <a:lvl7pPr marL="3200400" lvl="6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 sz="1800"/>
            </a:lvl7pPr>
            <a:lvl8pPr marL="3657600" lvl="7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○"/>
              <a:defRPr sz="1800"/>
            </a:lvl8pPr>
            <a:lvl9pPr marL="4114800" lvl="8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■"/>
              <a:defRPr sz="1800"/>
            </a:lvl9pPr>
          </a:lstStyle>
          <a:p>
            <a:endParaRPr/>
          </a:p>
        </p:txBody>
      </p:sp>
      <p:sp>
        <p:nvSpPr>
          <p:cNvPr id="44" name="Google Shape;44;p8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10"/>
          <p:cNvSpPr txBox="1">
            <a:spLocks noGrp="1"/>
          </p:cNvSpPr>
          <p:nvPr>
            <p:ph type="title"/>
          </p:nvPr>
        </p:nvSpPr>
        <p:spPr>
          <a:xfrm>
            <a:off x="457200" y="428569"/>
            <a:ext cx="8229600" cy="573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0"/>
          <p:cNvSpPr/>
          <p:nvPr/>
        </p:nvSpPr>
        <p:spPr>
          <a:xfrm>
            <a:off x="2584275" y="4565606"/>
            <a:ext cx="3996000" cy="12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55" name="Google Shape;55;p10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2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 - Gold">
  <p:cSld name="CAPTION_ONLY_1_1">
    <p:bg>
      <p:bgPr>
        <a:solidFill>
          <a:schemeClr val="accent3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588700" y="4406306"/>
            <a:ext cx="7966500" cy="27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28600" algn="ctr" rtl="0">
              <a:spcBef>
                <a:spcPts val="360"/>
              </a:spcBef>
              <a:spcAft>
                <a:spcPts val="0"/>
              </a:spcAft>
              <a:buSzPts val="1800"/>
              <a:buNone/>
              <a:defRPr sz="1800"/>
            </a:lvl1pPr>
          </a:lstStyle>
          <a:p>
            <a:endParaRPr/>
          </a:p>
        </p:txBody>
      </p:sp>
      <p:sp>
        <p:nvSpPr>
          <p:cNvPr id="86" name="Google Shape;86;p17"/>
          <p:cNvSpPr/>
          <p:nvPr/>
        </p:nvSpPr>
        <p:spPr>
          <a:xfrm>
            <a:off x="2584275" y="451669"/>
            <a:ext cx="3996000" cy="126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7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accen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447620"/>
            <a:ext cx="8229600" cy="107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Montserrat"/>
              <a:buNone/>
              <a:defRPr sz="3200" b="1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561950" y="1880794"/>
            <a:ext cx="8020200" cy="28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○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marL="914400" lvl="1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●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marL="1371600" lvl="2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■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marL="1828800" lvl="3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●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marL="2286000" lvl="4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○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marL="2743200" lvl="5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■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marL="3200400" lvl="6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●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marL="3657600" lvl="7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○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marL="4114800" lvl="8" indent="-3556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Open Sans"/>
              <a:buChar char="■"/>
              <a:defRPr sz="2000">
                <a:solidFill>
                  <a:schemeClr val="lt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lvl="2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lvl="3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lvl="4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lvl="5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lvl="6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lvl="7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lvl="8" algn="r">
              <a:buNone/>
              <a:defRPr sz="11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 dirty="0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3" r:id="rId5"/>
    <p:sldLayoutId id="2147483654" r:id="rId6"/>
    <p:sldLayoutId id="2147483656" r:id="rId7"/>
    <p:sldLayoutId id="2147483658" r:id="rId8"/>
    <p:sldLayoutId id="2147483663" r:id="rId9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br>
              <a:rPr lang="en-US" sz="2400" dirty="0"/>
            </a:br>
            <a:r>
              <a:rPr lang="en-US" sz="2400" dirty="0"/>
              <a:t>San Mateo County Association of Grand Jurors</a:t>
            </a:r>
            <a:br>
              <a:rPr lang="en-US" sz="6700" dirty="0"/>
            </a:br>
            <a:r>
              <a:rPr lang="en-US" sz="6700" dirty="0"/>
              <a:t>San Mateo County </a:t>
            </a:r>
            <a:r>
              <a:rPr lang="en-US" sz="6700" dirty="0">
                <a:solidFill>
                  <a:schemeClr val="accent4"/>
                </a:solidFill>
              </a:rPr>
              <a:t>Civil</a:t>
            </a:r>
            <a:r>
              <a:rPr lang="en-US" sz="6700" dirty="0"/>
              <a:t> Grand Jury</a:t>
            </a:r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CE31259-16B3-47F1-BB1F-05E48A5B2EA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634" y="0"/>
            <a:ext cx="1990711" cy="27432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00E87B-D57E-4BAD-A48E-C60249ED6A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4"/>
                </a:solidFill>
              </a:rPr>
              <a:t>Why</a:t>
            </a:r>
            <a:r>
              <a:rPr lang="en-US" sz="4800" dirty="0"/>
              <a:t> Is It Important?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CD5CF6-D765-4FD8-8B6A-9D02D5589F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09306"/>
            <a:ext cx="8020200" cy="2815200"/>
          </a:xfrm>
        </p:spPr>
        <p:txBody>
          <a:bodyPr/>
          <a:lstStyle/>
          <a:p>
            <a:pPr marL="101600" indent="0" algn="ctr">
              <a:buNone/>
            </a:pPr>
            <a:r>
              <a:rPr lang="en-US" sz="3200" b="1" dirty="0"/>
              <a:t>Recent Reports</a:t>
            </a:r>
            <a:endParaRPr lang="en-US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Soaring pension costs for cities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Harbor </a:t>
            </a:r>
            <a:r>
              <a:rPr lang="en-US" sz="3200"/>
              <a:t>District dysfunction</a:t>
            </a:r>
            <a:endParaRPr lang="en-US" sz="32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Menlo Park Fire District management 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County budget decisions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FCAFB4-F73B-4472-BB79-7BA8F97FCBB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10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C76AEED-CD3B-4B6D-BE3B-D4085723FA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750" y="435882"/>
            <a:ext cx="10953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9439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A32931CA-F77F-4A9A-8239-A6F1800E3F4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11</a:t>
            </a:fld>
            <a:endParaRPr lang="en"/>
          </a:p>
        </p:txBody>
      </p:sp>
      <p:pic>
        <p:nvPicPr>
          <p:cNvPr id="4" name="Picture 3" descr="A screenshot of a cell phone&#10;&#10;Description automatically generated">
            <a:extLst>
              <a:ext uri="{FF2B5EF4-FFF2-40B4-BE49-F238E27FC236}">
                <a16:creationId xmlns:a16="http://schemas.microsoft.com/office/drawing/2014/main" id="{AF4C10B7-DB44-4820-BC6D-1BDBF76DA3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101" y="216966"/>
            <a:ext cx="7597798" cy="4709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3180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E2EC8-6211-469B-99DE-4DBDF2F0B3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bg1"/>
                </a:solidFill>
              </a:rPr>
              <a:t>How Can </a:t>
            </a:r>
            <a:r>
              <a:rPr lang="en-US" sz="4800" dirty="0">
                <a:solidFill>
                  <a:schemeClr val="accent4"/>
                </a:solidFill>
              </a:rPr>
              <a:t>You</a:t>
            </a:r>
            <a:r>
              <a:rPr lang="en-US" sz="4800" dirty="0">
                <a:solidFill>
                  <a:schemeClr val="bg1"/>
                </a:solidFill>
              </a:rPr>
              <a:t> Take Part?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79ED83-DF33-4472-81E0-7F2A9C8DB9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4" y="1519520"/>
            <a:ext cx="8366793" cy="2815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A U.S. citizen, 18+, lived in the county a year and enjoy teamwork and learning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Have working knowledge of English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Commit to one year of service, with flexibility</a:t>
            </a:r>
          </a:p>
          <a:p>
            <a:pPr marL="101600" indent="0">
              <a:buNone/>
            </a:pPr>
            <a:r>
              <a:rPr lang="en-US" sz="2800"/>
              <a:t>    </a:t>
            </a:r>
            <a:r>
              <a:rPr lang="en-US" sz="2800" dirty="0"/>
              <a:t>of hours needed (July 1- June 30)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2800" dirty="0"/>
              <a:t>Computer skills: email, web search, Word, Excel, PowerPoint, etc. </a:t>
            </a:r>
          </a:p>
          <a:p>
            <a:pPr marL="101600" indent="0">
              <a:buNone/>
            </a:pPr>
            <a:endParaRPr lang="en-US" sz="3200" dirty="0"/>
          </a:p>
          <a:p>
            <a:pPr marL="101600" indent="0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8461E9F-40A5-4C13-AC5F-94C754AEBAB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12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7147857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12573-EBC2-4E25-A398-B666D89B47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How Can </a:t>
            </a:r>
            <a:r>
              <a:rPr lang="en-US" sz="4800" dirty="0">
                <a:solidFill>
                  <a:schemeClr val="accent4"/>
                </a:solidFill>
              </a:rPr>
              <a:t>You</a:t>
            </a:r>
            <a:r>
              <a:rPr lang="en-US" sz="4800" dirty="0"/>
              <a:t> Take Part?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5CA94-F2FF-41BE-8F78-C3EC971800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890976"/>
            <a:ext cx="8020200" cy="3176474"/>
          </a:xfrm>
        </p:spPr>
        <p:txBody>
          <a:bodyPr/>
          <a:lstStyle/>
          <a:p>
            <a:pPr marL="101600" indent="0" algn="ctr">
              <a:buNone/>
            </a:pPr>
            <a:r>
              <a:rPr lang="en-US" sz="3200" b="1" dirty="0"/>
              <a:t>Learn More, Read Final Reports, Apply, Suggest An Inquiry</a:t>
            </a:r>
          </a:p>
          <a:p>
            <a:pPr marL="101600" indent="0" algn="ctr">
              <a:buNone/>
            </a:pPr>
            <a:r>
              <a:rPr lang="en-US" sz="1400" b="1" dirty="0"/>
              <a:t> </a:t>
            </a:r>
          </a:p>
          <a:p>
            <a:pPr marL="101600" indent="0" algn="ctr">
              <a:buNone/>
            </a:pPr>
            <a:r>
              <a:rPr lang="en-US" sz="2800" dirty="0"/>
              <a:t>sanmateocourt.org/court_divisions/grand_jury</a:t>
            </a:r>
          </a:p>
          <a:p>
            <a:pPr marL="101600" indent="0">
              <a:buNone/>
            </a:pPr>
            <a:endParaRPr lang="en-US" sz="2800" dirty="0"/>
          </a:p>
          <a:p>
            <a:pPr marL="101600" indent="0">
              <a:buNone/>
            </a:pP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D1EE7-17EB-47AD-89E8-BA52C83E354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13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988151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AA63-1D72-4151-B8F0-6D10B6CB6E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47620"/>
            <a:ext cx="8229600" cy="702524"/>
          </a:xfrm>
        </p:spPr>
        <p:txBody>
          <a:bodyPr/>
          <a:lstStyle/>
          <a:p>
            <a:br>
              <a:rPr lang="en-US" sz="4800" dirty="0">
                <a:solidFill>
                  <a:schemeClr val="accent4"/>
                </a:solidFill>
              </a:rPr>
            </a:br>
            <a:br>
              <a:rPr lang="en-US" sz="4800" dirty="0">
                <a:solidFill>
                  <a:schemeClr val="accent4"/>
                </a:solidFill>
              </a:rPr>
            </a:br>
            <a:r>
              <a:rPr lang="en-US" sz="4800" dirty="0">
                <a:solidFill>
                  <a:schemeClr val="accent4"/>
                </a:solidFill>
              </a:rPr>
              <a:t>Questions?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D16AE5-CC2F-4643-868E-873519AA9D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309295"/>
            <a:ext cx="8020200" cy="2815200"/>
          </a:xfrm>
        </p:spPr>
        <p:txBody>
          <a:bodyPr/>
          <a:lstStyle/>
          <a:p>
            <a:pPr marL="101600" indent="0">
              <a:buNone/>
            </a:pPr>
            <a:r>
              <a:rPr lang="en-US" sz="3200" b="1" dirty="0"/>
              <a:t>John McDowell</a:t>
            </a:r>
          </a:p>
          <a:p>
            <a:pPr marL="101600" indent="0">
              <a:buNone/>
            </a:pPr>
            <a:r>
              <a:rPr lang="en-US" sz="2400" dirty="0">
                <a:solidFill>
                  <a:schemeClr val="bg1"/>
                </a:solidFill>
              </a:rPr>
              <a:t>johnmcd@hotmail.com</a:t>
            </a:r>
          </a:p>
          <a:p>
            <a:pPr marL="101600" indent="0">
              <a:buNone/>
            </a:pPr>
            <a:r>
              <a:rPr lang="en-US" sz="2400" dirty="0"/>
              <a:t>202-390-7555</a:t>
            </a:r>
          </a:p>
          <a:p>
            <a:pPr marL="101600" indent="0">
              <a:buNone/>
            </a:pPr>
            <a:endParaRPr lang="en-US" sz="1400" b="1" dirty="0"/>
          </a:p>
          <a:p>
            <a:pPr marL="101600" indent="0">
              <a:buNone/>
            </a:pPr>
            <a:r>
              <a:rPr lang="en-US" sz="3200" b="1" dirty="0"/>
              <a:t>San Mateo County Association of Grand Jurors</a:t>
            </a:r>
          </a:p>
          <a:p>
            <a:pPr marL="101600" indent="0">
              <a:buNone/>
            </a:pPr>
            <a:r>
              <a:rPr lang="en-US" sz="2400" dirty="0"/>
              <a:t>http://www.co.sanmateo.ca.us/smcagj/about.html</a:t>
            </a:r>
          </a:p>
          <a:p>
            <a:pPr marL="101600" indent="0">
              <a:buNone/>
            </a:pPr>
            <a:endParaRPr lang="en-US" sz="3200" dirty="0"/>
          </a:p>
          <a:p>
            <a:pPr marL="101600" indent="0">
              <a:buNone/>
            </a:pPr>
            <a:endParaRPr lang="en-US" sz="3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5A9E7D1-D20A-45EB-8490-E0D90D1B67F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14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37506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EDE15212-B169-4730-A76A-0285B583938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2</a:t>
            </a:fld>
            <a:endParaRPr lang="en" dirty="0"/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BED1A285-9CA8-44CA-B92D-E3C1ADA914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0841524">
            <a:off x="37507" y="620584"/>
            <a:ext cx="4825863" cy="672126"/>
          </a:xfrm>
          <a:prstGeom prst="rect">
            <a:avLst/>
          </a:prstGeom>
        </p:spPr>
      </p:pic>
      <p:pic>
        <p:nvPicPr>
          <p:cNvPr id="6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327479C9-0F4D-44EF-AD1E-3D63FD5022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453656">
            <a:off x="4592423" y="1043663"/>
            <a:ext cx="3618227" cy="765144"/>
          </a:xfrm>
          <a:prstGeom prst="rect">
            <a:avLst/>
          </a:prstGeom>
        </p:spPr>
      </p:pic>
      <p:pic>
        <p:nvPicPr>
          <p:cNvPr id="8" name="Picture 7" descr="A picture containing food, table&#10;&#10;Description automatically generated">
            <a:extLst>
              <a:ext uri="{FF2B5EF4-FFF2-40B4-BE49-F238E27FC236}">
                <a16:creationId xmlns:a16="http://schemas.microsoft.com/office/drawing/2014/main" id="{13DCB36B-30DF-48B9-8070-7C1FFD919FE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 rot="20511720">
            <a:off x="65434" y="3002689"/>
            <a:ext cx="5501795" cy="702675"/>
          </a:xfrm>
          <a:prstGeom prst="rect">
            <a:avLst/>
          </a:prstGeom>
        </p:spPr>
      </p:pic>
      <p:pic>
        <p:nvPicPr>
          <p:cNvPr id="10" name="Picture 9" descr="A close up of a logo&#10;&#10;Description automatically generated">
            <a:extLst>
              <a:ext uri="{FF2B5EF4-FFF2-40B4-BE49-F238E27FC236}">
                <a16:creationId xmlns:a16="http://schemas.microsoft.com/office/drawing/2014/main" id="{03F0C48F-D3BC-46B2-A9C1-3AD9C3B5A1C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8404" y="1789396"/>
            <a:ext cx="6116790" cy="836601"/>
          </a:xfrm>
          <a:prstGeom prst="rect">
            <a:avLst/>
          </a:prstGeom>
        </p:spPr>
      </p:pic>
      <p:pic>
        <p:nvPicPr>
          <p:cNvPr id="12" name="Picture 11" descr="A close up of a logo&#10;&#10;Description automatically generated">
            <a:extLst>
              <a:ext uri="{FF2B5EF4-FFF2-40B4-BE49-F238E27FC236}">
                <a16:creationId xmlns:a16="http://schemas.microsoft.com/office/drawing/2014/main" id="{66174E3E-1358-46F9-9CC9-05B5140876B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391601">
            <a:off x="4095457" y="3648882"/>
            <a:ext cx="3856667" cy="54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2522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250">
        <p:fade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2"/>
          <p:cNvSpPr txBox="1">
            <a:spLocks noGrp="1"/>
          </p:cNvSpPr>
          <p:nvPr>
            <p:ph type="title"/>
          </p:nvPr>
        </p:nvSpPr>
        <p:spPr>
          <a:xfrm>
            <a:off x="1614488" y="4043362"/>
            <a:ext cx="6693694" cy="573000"/>
          </a:xfrm>
        </p:spPr>
        <p:txBody>
          <a:bodyPr/>
          <a:lstStyle/>
          <a:p>
            <a:pPr lvl="0"/>
            <a:endParaRPr lang="en-US" dirty="0"/>
          </a:p>
          <a:p>
            <a:pPr lvl="0" algn="l">
              <a:lnSpc>
                <a:spcPct val="150000"/>
              </a:lnSpc>
            </a:pPr>
            <a:r>
              <a:rPr lang="en-US" sz="4800" dirty="0"/>
              <a:t>What is it?</a:t>
            </a:r>
            <a:br>
              <a:rPr lang="en-US" sz="4800" dirty="0"/>
            </a:br>
            <a:r>
              <a:rPr lang="en-US" sz="4800" dirty="0"/>
              <a:t>What does it do?</a:t>
            </a:r>
            <a:br>
              <a:rPr lang="en-US" sz="4800" dirty="0"/>
            </a:br>
            <a:r>
              <a:rPr lang="en-US" sz="4800" dirty="0"/>
              <a:t>Why is it important?</a:t>
            </a:r>
            <a:br>
              <a:rPr lang="en-US" sz="4800" dirty="0"/>
            </a:br>
            <a:r>
              <a:rPr lang="en-US" sz="4800" dirty="0"/>
              <a:t>How </a:t>
            </a:r>
            <a:r>
              <a:rPr lang="en-US" sz="4800" dirty="0">
                <a:solidFill>
                  <a:schemeClr val="accent4"/>
                </a:solidFill>
              </a:rPr>
              <a:t>you</a:t>
            </a:r>
            <a:r>
              <a:rPr lang="en-US" sz="4800" dirty="0"/>
              <a:t> can take part </a:t>
            </a:r>
          </a:p>
        </p:txBody>
      </p:sp>
      <p:sp>
        <p:nvSpPr>
          <p:cNvPr id="119" name="Google Shape;119;p22"/>
          <p:cNvSpPr txBox="1"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lvl="0"/>
            <a:fld id="{00000000-1234-1234-1234-123412341234}" type="slidenum">
              <a:rPr lang="en"/>
              <a:pPr lvl="0"/>
              <a:t>3</a:t>
            </a:fld>
            <a:endParaRPr lang="en"/>
          </a:p>
        </p:txBody>
      </p:sp>
      <p:pic>
        <p:nvPicPr>
          <p:cNvPr id="4" name="Picture 3" descr="A close up of a sign&#10;&#10;Description automatically generated">
            <a:extLst>
              <a:ext uri="{FF2B5EF4-FFF2-40B4-BE49-F238E27FC236}">
                <a16:creationId xmlns:a16="http://schemas.microsoft.com/office/drawing/2014/main" id="{7F97C314-A644-4DA2-86C3-E0A221F1FC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40414" y="0"/>
            <a:ext cx="1990711" cy="27432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750">
        <p15:prstTrans prst="peelOff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4"/>
          <p:cNvSpPr txBox="1">
            <a:spLocks noGrp="1"/>
          </p:cNvSpPr>
          <p:nvPr>
            <p:ph type="title"/>
          </p:nvPr>
        </p:nvSpPr>
        <p:spPr>
          <a:xfrm>
            <a:off x="457200" y="447620"/>
            <a:ext cx="8229600" cy="10719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800" dirty="0">
                <a:solidFill>
                  <a:schemeClr val="accent4"/>
                </a:solidFill>
              </a:rPr>
              <a:t>What</a:t>
            </a:r>
            <a:r>
              <a:rPr lang="en-US" sz="4800" dirty="0"/>
              <a:t> Is It?</a:t>
            </a:r>
            <a:endParaRPr sz="4800" dirty="0"/>
          </a:p>
        </p:txBody>
      </p:sp>
      <p:sp>
        <p:nvSpPr>
          <p:cNvPr id="131" name="Google Shape;131;p24"/>
          <p:cNvSpPr txBox="1">
            <a:spLocks noGrp="1"/>
          </p:cNvSpPr>
          <p:nvPr>
            <p:ph type="body" idx="1"/>
          </p:nvPr>
        </p:nvSpPr>
        <p:spPr>
          <a:xfrm>
            <a:off x="536575" y="1597819"/>
            <a:ext cx="8020200" cy="2815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ü"/>
            </a:pPr>
            <a:r>
              <a:rPr lang="en-US" sz="3200" dirty="0"/>
              <a:t>Nineteen qualified citizen volunteers; diverse backgrounds, representative of the entire county</a:t>
            </a:r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ü"/>
            </a:pPr>
            <a:r>
              <a:rPr lang="en-US" sz="3200" dirty="0"/>
              <a:t>Every county, only in California</a:t>
            </a:r>
            <a:endParaRPr lang="en-US" dirty="0"/>
          </a:p>
          <a:p>
            <a:pPr lvl="0" algn="l" rtl="0">
              <a:spcBef>
                <a:spcPts val="600"/>
              </a:spcBef>
              <a:spcAft>
                <a:spcPts val="0"/>
              </a:spcAft>
              <a:buSzPts val="2000"/>
              <a:buFont typeface="Wingdings" panose="05000000000000000000" pitchFamily="2" charset="2"/>
              <a:buChar char="ü"/>
            </a:pPr>
            <a:r>
              <a:rPr lang="en-US" sz="3200" dirty="0"/>
              <a:t>Your watchdog over local government</a:t>
            </a:r>
            <a:endParaRPr sz="3200" dirty="0"/>
          </a:p>
          <a:p>
            <a:pPr marL="0" lvl="0" indent="0" algn="l" rtl="0">
              <a:spcBef>
                <a:spcPts val="60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32" name="Google Shape;132;p24"/>
          <p:cNvSpPr txBox="1">
            <a:spLocks noGrp="1"/>
          </p:cNvSpPr>
          <p:nvPr>
            <p:ph type="sldNum" idx="12"/>
          </p:nvPr>
        </p:nvSpPr>
        <p:spPr>
          <a:xfrm>
            <a:off x="8556775" y="4777350"/>
            <a:ext cx="548700" cy="29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4</a:t>
            </a:fld>
            <a:endParaRPr dirty="0"/>
          </a:p>
        </p:txBody>
      </p:sp>
      <p:pic>
        <p:nvPicPr>
          <p:cNvPr id="3" name="Picture 2" descr="A drawing of a cartoon character&#10;&#10;Description automatically generated">
            <a:extLst>
              <a:ext uri="{FF2B5EF4-FFF2-40B4-BE49-F238E27FC236}">
                <a16:creationId xmlns:a16="http://schemas.microsoft.com/office/drawing/2014/main" id="{263599E8-23A8-46FF-B2CE-CBE0ABA7956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5658" y="186927"/>
            <a:ext cx="1959428" cy="146304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8814B-9AF6-4C8C-85C0-6F6F0D582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Does </a:t>
            </a:r>
            <a:r>
              <a:rPr lang="en-US" sz="4800" dirty="0">
                <a:solidFill>
                  <a:schemeClr val="accent4"/>
                </a:solidFill>
              </a:rPr>
              <a:t>It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54FF1-FF60-4422-B0F9-D84DE9F4A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5" y="1466457"/>
            <a:ext cx="8020200" cy="2815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Investigates </a:t>
            </a:r>
            <a:r>
              <a:rPr lang="en-US" sz="3200" u="sng" dirty="0"/>
              <a:t>effectiveness</a:t>
            </a:r>
            <a:r>
              <a:rPr lang="en-US" sz="3200" dirty="0"/>
              <a:t>, </a:t>
            </a:r>
            <a:r>
              <a:rPr lang="en-US" sz="3200" u="sng" dirty="0"/>
              <a:t>efficiency</a:t>
            </a:r>
            <a:r>
              <a:rPr lang="en-US" sz="3200" dirty="0"/>
              <a:t>, and </a:t>
            </a:r>
            <a:r>
              <a:rPr lang="en-US" sz="3200" u="sng" dirty="0"/>
              <a:t>problems</a:t>
            </a:r>
            <a:r>
              <a:rPr lang="en-US" sz="3200" dirty="0"/>
              <a:t> in </a:t>
            </a:r>
            <a:r>
              <a:rPr lang="en-US" sz="3200" i="1" dirty="0"/>
              <a:t>local</a:t>
            </a:r>
            <a:r>
              <a:rPr lang="en-US" sz="3200" dirty="0"/>
              <a:t> government</a:t>
            </a:r>
          </a:p>
          <a:p>
            <a:pPr marL="101600" indent="0">
              <a:buNone/>
            </a:pP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Diverse viewpoints discussed, a supermajority is needed</a:t>
            </a:r>
          </a:p>
          <a:p>
            <a:pPr>
              <a:buFont typeface="Wingdings" panose="05000000000000000000" pitchFamily="2" charset="2"/>
              <a:buChar char="ü"/>
            </a:pPr>
            <a:endParaRPr lang="en-US" sz="1400" dirty="0"/>
          </a:p>
          <a:p>
            <a:pPr>
              <a:buFont typeface="Wingdings" panose="05000000000000000000" pitchFamily="2" charset="2"/>
              <a:buChar char="ü"/>
            </a:pPr>
            <a:r>
              <a:rPr lang="en-US" sz="3200" u="sng" dirty="0"/>
              <a:t>Not</a:t>
            </a:r>
            <a:r>
              <a:rPr lang="en-US" sz="3200" dirty="0"/>
              <a:t> a criminal grand jury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3755D-D72C-4BD6-8D53-B3978C4FC5F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5</a:t>
            </a:fld>
            <a:endParaRPr lang="en"/>
          </a:p>
        </p:txBody>
      </p:sp>
      <p:pic>
        <p:nvPicPr>
          <p:cNvPr id="6" name="Picture 5" descr="A picture containing mirror&#10;&#10;Description automatically generated">
            <a:extLst>
              <a:ext uri="{FF2B5EF4-FFF2-40B4-BE49-F238E27FC236}">
                <a16:creationId xmlns:a16="http://schemas.microsoft.com/office/drawing/2014/main" id="{6BC5D890-064C-4FCB-A756-19B3CC55662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739" y="2834421"/>
            <a:ext cx="1962236" cy="18112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1606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2F29A-16B0-4DC3-B4F9-6D2D4939B9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Does </a:t>
            </a:r>
            <a:r>
              <a:rPr lang="en-US" sz="4800" dirty="0">
                <a:solidFill>
                  <a:schemeClr val="accent4"/>
                </a:solidFill>
              </a:rPr>
              <a:t>It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F458F6-307E-40E5-96AC-3F0795F3DA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6574" y="1519519"/>
            <a:ext cx="8229600" cy="4295494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Investigates, researches, </a:t>
            </a:r>
          </a:p>
          <a:p>
            <a:pPr marL="101600" indent="0">
              <a:buNone/>
            </a:pPr>
            <a:r>
              <a:rPr lang="en-US" sz="3200" dirty="0"/>
              <a:t>   interviews, and deliberates all in </a:t>
            </a:r>
          </a:p>
          <a:p>
            <a:pPr marL="101600" indent="0">
              <a:buNone/>
            </a:pPr>
            <a:r>
              <a:rPr lang="en-US" sz="3200" dirty="0"/>
              <a:t>   confidence – for life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Well researched, substantial</a:t>
            </a:r>
          </a:p>
          <a:p>
            <a:pPr marL="101600" indent="0">
              <a:buNone/>
            </a:pPr>
            <a:r>
              <a:rPr lang="en-US" sz="3200" dirty="0"/>
              <a:t>   reports on findings with</a:t>
            </a:r>
          </a:p>
          <a:p>
            <a:pPr marL="101600" indent="0">
              <a:buNone/>
            </a:pPr>
            <a:r>
              <a:rPr lang="en-US" sz="3200" dirty="0"/>
              <a:t>   recommendations for improvement</a:t>
            </a:r>
          </a:p>
          <a:p>
            <a:pPr marL="101600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81950D9-09BB-440E-BD21-4B628376EEF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6</a:t>
            </a:fld>
            <a:endParaRPr lang="en"/>
          </a:p>
        </p:txBody>
      </p:sp>
      <p:pic>
        <p:nvPicPr>
          <p:cNvPr id="6" name="Picture 5" descr="A picture containing mirror&#10;&#10;Description automatically generated">
            <a:extLst>
              <a:ext uri="{FF2B5EF4-FFF2-40B4-BE49-F238E27FC236}">
                <a16:creationId xmlns:a16="http://schemas.microsoft.com/office/drawing/2014/main" id="{DCE0467E-A1DB-46B2-A91D-73BB062735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1739" y="2834421"/>
            <a:ext cx="1962236" cy="1794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2794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CD6ED2-143D-43E4-939B-CEFF1EA78C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Does </a:t>
            </a:r>
            <a:r>
              <a:rPr lang="en-US" sz="4800" dirty="0">
                <a:solidFill>
                  <a:schemeClr val="accent4"/>
                </a:solidFill>
              </a:rPr>
              <a:t>It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F72B6D-B74A-4314-8582-2A5A08161F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57959"/>
            <a:ext cx="4114800" cy="307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Hot topics in the news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Citizen complaints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Follow up previous investigations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AFD14-6842-49A0-B4F5-A58DCD6EA8D2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4487778" y="1519520"/>
            <a:ext cx="3838075" cy="3073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3200" dirty="0"/>
              <a:t>Mandatory jail inspections</a:t>
            </a:r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9BBB7E-386C-444C-ABEB-24F85875A5A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7</a:t>
            </a:fld>
            <a:endParaRPr lang="en"/>
          </a:p>
        </p:txBody>
      </p:sp>
      <p:pic>
        <p:nvPicPr>
          <p:cNvPr id="7" name="Picture 6" descr="A picture containing mirror&#10;&#10;Description automatically generated">
            <a:extLst>
              <a:ext uri="{FF2B5EF4-FFF2-40B4-BE49-F238E27FC236}">
                <a16:creationId xmlns:a16="http://schemas.microsoft.com/office/drawing/2014/main" id="{092E1D8B-D1DD-4F0F-BC52-CB8CBE8044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10858" y="3007519"/>
            <a:ext cx="1961387" cy="18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1928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E41DA3-19A9-4C9E-8617-835A32C185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/>
              <a:t>What Does </a:t>
            </a:r>
            <a:r>
              <a:rPr lang="en-US" sz="4800" dirty="0">
                <a:solidFill>
                  <a:schemeClr val="accent4"/>
                </a:solidFill>
              </a:rPr>
              <a:t>It Do?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06BA0EF-7C0A-4C76-8DF4-223940946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696911"/>
            <a:ext cx="8229600" cy="2998969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Researching and reading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Investigating and interviewing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Writing and deliberating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Final reports</a:t>
            </a:r>
          </a:p>
          <a:p>
            <a:pPr marL="114300" indent="0">
              <a:buNone/>
            </a:pPr>
            <a:endParaRPr lang="en-US" sz="3200" dirty="0"/>
          </a:p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FEBFC7-731D-49E8-9DFC-4809E27B609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8</a:t>
            </a:fld>
            <a:endParaRPr lang="en"/>
          </a:p>
        </p:txBody>
      </p:sp>
      <p:pic>
        <p:nvPicPr>
          <p:cNvPr id="7" name="Picture 6" descr="A picture containing mirror&#10;&#10;Description automatically generated">
            <a:extLst>
              <a:ext uri="{FF2B5EF4-FFF2-40B4-BE49-F238E27FC236}">
                <a16:creationId xmlns:a16="http://schemas.microsoft.com/office/drawing/2014/main" id="{7E544087-3A86-41D4-B84B-ED0130CEA8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9737" y="2926103"/>
            <a:ext cx="1961388" cy="181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3000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pull/>
      </p:transition>
    </mc:Choice>
    <mc:Fallback xmlns="">
      <p:transition spd="slow">
        <p:pull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77518-2A35-44A8-BC31-F901A5023A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>
                <a:solidFill>
                  <a:schemeClr val="accent4"/>
                </a:solidFill>
              </a:rPr>
              <a:t>Why</a:t>
            </a:r>
            <a:r>
              <a:rPr lang="en-US" sz="4800" dirty="0"/>
              <a:t> Is It Important?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5F5A89-C61F-4806-BFCD-87EA980C6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519520"/>
            <a:ext cx="8020200" cy="281520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Saves taxpayer money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Improves government services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Roots out incompetence and identifies problems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sz="3200" dirty="0"/>
              <a:t>Shines a light on key issues and concerns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C2A0B5F-196B-4C2F-9EA9-F5DA6D1A296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 smtClean="0"/>
              <a:t>9</a:t>
            </a:fld>
            <a:endParaRPr lang="en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0D2B95C-102B-4715-9A0C-DE56AEAE285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35750" y="447620"/>
            <a:ext cx="1095375" cy="1095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529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:wheel spokes="1"/>
      </p:transition>
    </mc:Choice>
    <mc:Fallback xmlns="">
      <p:transition spd="slow">
        <p:wheel spokes="1"/>
      </p:transition>
    </mc:Fallback>
  </mc:AlternateContent>
</p:sld>
</file>

<file path=ppt/theme/theme1.xml><?xml version="1.0" encoding="utf-8"?>
<a:theme xmlns:a="http://schemas.openxmlformats.org/drawingml/2006/main" name="Mercutio template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EFEFEF"/>
      </a:lt2>
      <a:accent1>
        <a:srgbClr val="45AFDC"/>
      </a:accent1>
      <a:accent2>
        <a:srgbClr val="1D98C7"/>
      </a:accent2>
      <a:accent3>
        <a:srgbClr val="ED9E46"/>
      </a:accent3>
      <a:accent4>
        <a:srgbClr val="FFC800"/>
      </a:accent4>
      <a:accent5>
        <a:srgbClr val="CCCCCC"/>
      </a:accent5>
      <a:accent6>
        <a:srgbClr val="EFEFEF"/>
      </a:accent6>
      <a:hlink>
        <a:srgbClr val="1D98C7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3579</TotalTime>
  <Words>359</Words>
  <Application>Microsoft Office PowerPoint</Application>
  <PresentationFormat>On-screen Show (16:9)</PresentationFormat>
  <Paragraphs>71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Montserrat</vt:lpstr>
      <vt:lpstr>Open Sans</vt:lpstr>
      <vt:lpstr>Times New Roman</vt:lpstr>
      <vt:lpstr>Wingdings</vt:lpstr>
      <vt:lpstr>Mercutio template</vt:lpstr>
      <vt:lpstr>     San Mateo County Association of Grand Jurors San Mateo County Civil Grand Jury</vt:lpstr>
      <vt:lpstr>PowerPoint Presentation</vt:lpstr>
      <vt:lpstr> What is it? What does it do? Why is it important? How you can take part </vt:lpstr>
      <vt:lpstr>What Is It?</vt:lpstr>
      <vt:lpstr>What Does It Do?</vt:lpstr>
      <vt:lpstr>What Does It Do?</vt:lpstr>
      <vt:lpstr>What Does It Do?</vt:lpstr>
      <vt:lpstr>What Does It Do?</vt:lpstr>
      <vt:lpstr>Why Is It Important?</vt:lpstr>
      <vt:lpstr>Why Is It Important?</vt:lpstr>
      <vt:lpstr>PowerPoint Presentation</vt:lpstr>
      <vt:lpstr>How Can You Take Part?</vt:lpstr>
      <vt:lpstr>How Can You Take Part?</vt:lpstr>
      <vt:lpstr>  Questions?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San Mateo County Civil Grand Jury</dc:title>
  <dc:creator>John McDowell</dc:creator>
  <cp:lastModifiedBy>Larry Herbst</cp:lastModifiedBy>
  <cp:revision>13</cp:revision>
  <dcterms:modified xsi:type="dcterms:W3CDTF">2023-02-18T21:21:19Z</dcterms:modified>
</cp:coreProperties>
</file>