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61" r:id="rId5"/>
    <p:sldId id="278" r:id="rId6"/>
    <p:sldId id="268" r:id="rId7"/>
    <p:sldId id="269" r:id="rId8"/>
    <p:sldId id="270" r:id="rId9"/>
    <p:sldId id="271" r:id="rId10"/>
    <p:sldId id="272" r:id="rId11"/>
    <p:sldId id="273" r:id="rId12"/>
    <p:sldId id="260" r:id="rId13"/>
    <p:sldId id="274" r:id="rId14"/>
    <p:sldId id="275" r:id="rId15"/>
    <p:sldId id="27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32" autoAdjust="0"/>
  </p:normalViewPr>
  <p:slideViewPr>
    <p:cSldViewPr>
      <p:cViewPr varScale="1">
        <p:scale>
          <a:sx n="121" d="100"/>
          <a:sy n="121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A7DAF-DEEB-5F41-910C-D212126621CE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F67BB-1FCC-1343-9F5B-48CAFBCE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80A76-D29A-F84F-B1EE-7A9964175DE5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E2F74-94E8-634B-82CF-E5AE8C750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58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89E0-842C-B947-ACA4-52AFDED4040C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00E9-3688-CE43-916E-FC872B445AC4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EDB-25D9-4E4F-AF35-E8F2414FDBCD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DAD-C8A9-2D46-BEBE-75F692434F02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6DAD-9CD5-E346-AB7D-D4BF4454D486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DB0-77A3-3741-9A46-54DD9D5C79A3}" type="datetime1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A7FF-50B5-F347-B276-C3312BCA21E1}" type="datetime1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2D39-3B35-9E4E-9474-30FD4DC765BF}" type="datetime1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E146-1478-2A4B-988E-BC5087B132B1}" type="datetime1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A0DC3-5C3F-A14E-9924-52E31B15FF34}" type="datetime1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8E5F-4B7E-AA4C-8C6B-B8EFE18C4930}" type="datetime1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C66E-7CD7-4841-89B2-2DE291CCF360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5F76-BE22-43ED-97EB-7AF591C1E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randjury@sanmateocourt.org" TargetMode="External"/><Relationship Id="rId2" Type="http://schemas.openxmlformats.org/officeDocument/2006/relationships/hyperlink" Target="http://www.sanmateocourt.org/court_divisions/grand_jur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San Mateo County Civil Grand Jury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Information Session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8800" y="5486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Vince Siminitus</a:t>
            </a:r>
          </a:p>
          <a:p>
            <a:r>
              <a:rPr lang="en-US" dirty="0" smtClean="0"/>
              <a:t>	David Weinberg</a:t>
            </a:r>
          </a:p>
          <a:p>
            <a:r>
              <a:rPr lang="en-US" dirty="0"/>
              <a:t>	</a:t>
            </a:r>
            <a:r>
              <a:rPr lang="en-US" dirty="0" smtClean="0"/>
              <a:t>February,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924040" y="49456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High Impact Investigations/Reports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County financing – pension funding, structural deficits, reserve use</a:t>
            </a:r>
          </a:p>
          <a:p>
            <a:pPr lvl="1"/>
            <a:r>
              <a:rPr lang="en-US" dirty="0" smtClean="0"/>
              <a:t>Changes in practices and reporting</a:t>
            </a:r>
          </a:p>
          <a:p>
            <a:r>
              <a:rPr lang="en-US" b="1" dirty="0" smtClean="0"/>
              <a:t>Cal Fire service on the </a:t>
            </a:r>
            <a:r>
              <a:rPr lang="en-US" b="1" dirty="0"/>
              <a:t>C</a:t>
            </a:r>
            <a:r>
              <a:rPr lang="en-US" b="1" dirty="0" smtClean="0"/>
              <a:t>oastside</a:t>
            </a:r>
            <a:endParaRPr lang="en-US" b="1" dirty="0"/>
          </a:p>
          <a:p>
            <a:pPr lvl="1"/>
            <a:r>
              <a:rPr lang="en-US" dirty="0" smtClean="0"/>
              <a:t>Recall </a:t>
            </a:r>
            <a:r>
              <a:rPr lang="en-US" dirty="0"/>
              <a:t>of three </a:t>
            </a:r>
            <a:r>
              <a:rPr lang="en-US" dirty="0" smtClean="0"/>
              <a:t>elected officials </a:t>
            </a:r>
          </a:p>
          <a:p>
            <a:r>
              <a:rPr lang="en-US" b="1" dirty="0" smtClean="0"/>
              <a:t>Lack of school bullying policies</a:t>
            </a:r>
          </a:p>
          <a:p>
            <a:pPr lvl="1"/>
            <a:r>
              <a:rPr lang="en-US" dirty="0" smtClean="0"/>
              <a:t>Launch </a:t>
            </a:r>
            <a:r>
              <a:rPr lang="en-US" dirty="0"/>
              <a:t>of county wide </a:t>
            </a:r>
            <a:r>
              <a:rPr lang="en-US" b="1" dirty="0"/>
              <a:t>RESPECT 24/</a:t>
            </a:r>
            <a:r>
              <a:rPr lang="en-US" b="1" dirty="0" smtClean="0"/>
              <a:t>7</a:t>
            </a:r>
          </a:p>
          <a:p>
            <a:r>
              <a:rPr lang="en-US" b="1" dirty="0"/>
              <a:t>Board of Supervisors </a:t>
            </a:r>
            <a:r>
              <a:rPr lang="en-US" b="1" dirty="0" smtClean="0"/>
              <a:t>Elections</a:t>
            </a:r>
          </a:p>
          <a:p>
            <a:pPr lvl="1"/>
            <a:r>
              <a:rPr lang="en-US" sz="2800" dirty="0" smtClean="0"/>
              <a:t>Change </a:t>
            </a:r>
            <a:r>
              <a:rPr lang="en-US" sz="2800" dirty="0"/>
              <a:t>to District from County-wide elections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San Bruno explosion/fire follow-up</a:t>
            </a:r>
          </a:p>
          <a:p>
            <a:pPr lvl="1"/>
            <a:r>
              <a:rPr lang="en-US" dirty="0" smtClean="0"/>
              <a:t>City participation in remedial action plan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Sampling of Other Recent Topics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Contracting city policing to the County Sheriff</a:t>
            </a:r>
          </a:p>
          <a:p>
            <a:r>
              <a:rPr lang="en-US" dirty="0" smtClean="0"/>
              <a:t>Taser standardization across County cities</a:t>
            </a:r>
          </a:p>
          <a:p>
            <a:r>
              <a:rPr lang="en-US" dirty="0" smtClean="0"/>
              <a:t>Aircraft noise reduction effectiveness</a:t>
            </a:r>
            <a:endParaRPr lang="en-US" dirty="0"/>
          </a:p>
          <a:p>
            <a:r>
              <a:rPr lang="en-US" dirty="0" smtClean="0"/>
              <a:t>Water management and recycling needs</a:t>
            </a:r>
            <a:endParaRPr lang="en-US" dirty="0"/>
          </a:p>
          <a:p>
            <a:r>
              <a:rPr lang="en-US" dirty="0" smtClean="0"/>
              <a:t>Mentoring emancipated foster youth</a:t>
            </a:r>
            <a:endParaRPr lang="en-US" dirty="0"/>
          </a:p>
          <a:p>
            <a:r>
              <a:rPr lang="en-US" dirty="0" smtClean="0"/>
              <a:t>Peninsula and Sequoia Health Care Districts spending </a:t>
            </a:r>
          </a:p>
          <a:p>
            <a:r>
              <a:rPr lang="en-US" dirty="0" smtClean="0"/>
              <a:t>Cell </a:t>
            </a:r>
            <a:r>
              <a:rPr lang="en-US" dirty="0"/>
              <a:t>Towers: Public Opposition and Revenue Source</a:t>
            </a:r>
          </a:p>
          <a:p>
            <a:r>
              <a:rPr lang="en-US" dirty="0" smtClean="0"/>
              <a:t>Electronic Monitoring of pretrial detainees</a:t>
            </a:r>
          </a:p>
          <a:p>
            <a:r>
              <a:rPr lang="en-US" dirty="0" smtClean="0"/>
              <a:t>Food Truck Inspection and Safety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	</a:t>
            </a:r>
          </a:p>
          <a:p>
            <a:pPr marL="0" indent="0" algn="ctr">
              <a:buNone/>
            </a:pPr>
            <a:r>
              <a:rPr lang="en-US" sz="3800" b="1" i="1" dirty="0" smtClean="0">
                <a:solidFill>
                  <a:srgbClr val="FF0000"/>
                </a:solidFill>
              </a:rPr>
              <a:t>15 years of  reports and responses are  available on the </a:t>
            </a:r>
          </a:p>
          <a:p>
            <a:pPr marL="0" indent="0">
              <a:buNone/>
            </a:pPr>
            <a:r>
              <a:rPr lang="en-US" sz="3800" b="1" i="1" dirty="0" smtClean="0">
                <a:solidFill>
                  <a:srgbClr val="FF0000"/>
                </a:solidFill>
              </a:rPr>
              <a:t>               San Mateo County Grand Jury website!</a:t>
            </a:r>
            <a:endParaRPr lang="en-US" sz="3800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105400"/>
            <a:ext cx="7543800" cy="12192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Juror Selection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Qualifications: </a:t>
            </a:r>
          </a:p>
          <a:p>
            <a:pPr lvl="1"/>
            <a:r>
              <a:rPr lang="en-US" dirty="0" smtClean="0"/>
              <a:t>US Citizen, at least 18 years old, reside in County for at least 1 year, English sufficient to perform duties, not presently serving as an elected official </a:t>
            </a:r>
            <a:endParaRPr lang="en-US" dirty="0"/>
          </a:p>
          <a:p>
            <a:pPr lvl="1"/>
            <a:r>
              <a:rPr lang="en-US" dirty="0" smtClean="0"/>
              <a:t>“ordinary intelligence, sound judgment and good character”</a:t>
            </a:r>
          </a:p>
          <a:p>
            <a:r>
              <a:rPr lang="en-US" dirty="0" smtClean="0"/>
              <a:t>Applications are solicited each February - April. Grand Jury Judge conducts interviews to create pool.</a:t>
            </a:r>
          </a:p>
          <a:p>
            <a:r>
              <a:rPr lang="en-US" dirty="0" smtClean="0"/>
              <a:t>Court seeks a jury representative of the County’s population.</a:t>
            </a:r>
          </a:p>
          <a:p>
            <a:r>
              <a:rPr lang="en-US" dirty="0" smtClean="0"/>
              <a:t>Jurors and alternates are selected by random draw.</a:t>
            </a:r>
          </a:p>
          <a:p>
            <a:r>
              <a:rPr lang="en-US" dirty="0" smtClean="0"/>
              <a:t>Typically 1-2 volunteers holdover for continuity.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</a:rPr>
              <a:t>Ideal</a:t>
            </a:r>
            <a:r>
              <a:rPr lang="en-US" b="1" dirty="0" smtClean="0">
                <a:solidFill>
                  <a:srgbClr val="0000FF"/>
                </a:solidFill>
              </a:rPr>
              <a:t> Grand Juror Attributes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/>
              <a:t>A</a:t>
            </a:r>
            <a:r>
              <a:rPr lang="en-US" b="1" i="1" dirty="0" smtClean="0"/>
              <a:t>vailable and flexible -  average 15 hrs./week</a:t>
            </a:r>
          </a:p>
          <a:p>
            <a:r>
              <a:rPr lang="en-US" dirty="0" smtClean="0"/>
              <a:t>Interested </a:t>
            </a:r>
            <a:r>
              <a:rPr lang="en-US" dirty="0"/>
              <a:t>in local government and community issues</a:t>
            </a:r>
          </a:p>
          <a:p>
            <a:r>
              <a:rPr lang="en-US" dirty="0" smtClean="0"/>
              <a:t>Enjoys </a:t>
            </a:r>
            <a:r>
              <a:rPr lang="en-US" dirty="0"/>
              <a:t>learning new things, </a:t>
            </a:r>
            <a:r>
              <a:rPr lang="en-US" b="1" i="1" dirty="0" smtClean="0"/>
              <a:t>teamwork</a:t>
            </a:r>
          </a:p>
          <a:p>
            <a:r>
              <a:rPr lang="en-US" dirty="0" smtClean="0"/>
              <a:t>Has basic computer skills </a:t>
            </a:r>
            <a:r>
              <a:rPr lang="en-US" dirty="0"/>
              <a:t>(email, Word, web search, etc.) or </a:t>
            </a:r>
            <a:r>
              <a:rPr lang="en-US" dirty="0" smtClean="0"/>
              <a:t>is willing </a:t>
            </a:r>
            <a:r>
              <a:rPr lang="en-US" dirty="0"/>
              <a:t>to learn and use them</a:t>
            </a:r>
          </a:p>
          <a:p>
            <a:r>
              <a:rPr lang="en-US" dirty="0" smtClean="0"/>
              <a:t>Has good </a:t>
            </a:r>
            <a:r>
              <a:rPr lang="en-US" dirty="0"/>
              <a:t>writing skills – e.g. for interview notes, report drafts</a:t>
            </a:r>
          </a:p>
          <a:p>
            <a:r>
              <a:rPr lang="en-US" dirty="0" smtClean="0"/>
              <a:t>Manages time well – meets </a:t>
            </a:r>
            <a:r>
              <a:rPr lang="en-US" dirty="0"/>
              <a:t>commitments</a:t>
            </a:r>
          </a:p>
          <a:p>
            <a:r>
              <a:rPr lang="en-US" dirty="0"/>
              <a:t>C</a:t>
            </a:r>
            <a:r>
              <a:rPr lang="en-US" dirty="0" smtClean="0"/>
              <a:t>omfortable </a:t>
            </a:r>
            <a:r>
              <a:rPr lang="en-US" dirty="0"/>
              <a:t>expressing/defending positions </a:t>
            </a:r>
            <a:r>
              <a:rPr lang="en-US" dirty="0" smtClean="0"/>
              <a:t>but </a:t>
            </a:r>
            <a:r>
              <a:rPr lang="en-US" dirty="0"/>
              <a:t>open to change based on data</a:t>
            </a:r>
          </a:p>
          <a:p>
            <a:r>
              <a:rPr lang="en-US" b="1" i="1" dirty="0"/>
              <a:t>A</a:t>
            </a:r>
            <a:r>
              <a:rPr lang="en-US" b="1" i="1" dirty="0" smtClean="0"/>
              <a:t>ble </a:t>
            </a:r>
            <a:r>
              <a:rPr lang="en-US" b="1" i="1" dirty="0"/>
              <a:t>to maintain strict confidentiality at all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What’s in it for ME?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government works from the inside.</a:t>
            </a:r>
          </a:p>
          <a:p>
            <a:r>
              <a:rPr lang="en-US" dirty="0" smtClean="0"/>
              <a:t>Develop new skills/maintain others.</a:t>
            </a:r>
          </a:p>
          <a:p>
            <a:r>
              <a:rPr lang="en-US" dirty="0" smtClean="0"/>
              <a:t>Work intensely with other bright interested citizens.</a:t>
            </a:r>
          </a:p>
          <a:p>
            <a:r>
              <a:rPr lang="en-US" dirty="0" smtClean="0"/>
              <a:t>Gain personal satisfaction from having an impact.</a:t>
            </a:r>
          </a:p>
          <a:p>
            <a:r>
              <a:rPr lang="en-US" dirty="0" smtClean="0"/>
              <a:t>Develop lasting new friendships/relationships.</a:t>
            </a:r>
          </a:p>
          <a:p>
            <a:r>
              <a:rPr lang="en-US" dirty="0"/>
              <a:t>Earn some small stipend for </a:t>
            </a:r>
            <a:r>
              <a:rPr lang="en-US" dirty="0" smtClean="0"/>
              <a:t>service.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What’s in it for ME?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“ it was a great experience to work on something important with a team of people who took their responsibility so seriously.”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How to Learn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b="1" dirty="0" smtClean="0">
                <a:solidFill>
                  <a:srgbClr val="0000FF"/>
                </a:solidFill>
              </a:rPr>
              <a:t>ore/Apply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Check SMCAGJ website for </a:t>
            </a:r>
            <a:r>
              <a:rPr lang="en-US" smtClean="0"/>
              <a:t>more information.</a:t>
            </a: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    </a:t>
            </a:r>
            <a:r>
              <a:rPr lang="en-US" sz="3600" b="1" dirty="0" smtClean="0">
                <a:solidFill>
                  <a:srgbClr val="6666FF"/>
                </a:solidFill>
              </a:rPr>
              <a:t>   </a:t>
            </a:r>
            <a:r>
              <a:rPr lang="en-US" sz="3600" dirty="0" smtClean="0">
                <a:solidFill>
                  <a:srgbClr val="0000FF"/>
                </a:solidFill>
              </a:rPr>
              <a:t>http</a:t>
            </a:r>
            <a:r>
              <a:rPr lang="en-US" sz="3600" dirty="0">
                <a:solidFill>
                  <a:srgbClr val="0000FF"/>
                </a:solidFill>
              </a:rPr>
              <a:t>://</a:t>
            </a:r>
            <a:r>
              <a:rPr lang="en-US" sz="3600" dirty="0" err="1">
                <a:solidFill>
                  <a:srgbClr val="0000FF"/>
                </a:solidFill>
              </a:rPr>
              <a:t>www.co.sanmateo.ca.us</a:t>
            </a:r>
            <a:r>
              <a:rPr lang="en-US" sz="3600" dirty="0">
                <a:solidFill>
                  <a:srgbClr val="0000FF"/>
                </a:solidFill>
              </a:rPr>
              <a:t>/</a:t>
            </a:r>
            <a:r>
              <a:rPr lang="en-US" sz="3600" dirty="0" err="1">
                <a:solidFill>
                  <a:srgbClr val="0000FF"/>
                </a:solidFill>
              </a:rPr>
              <a:t>smcagj</a:t>
            </a:r>
            <a:r>
              <a:rPr lang="en-US" sz="3600" dirty="0">
                <a:solidFill>
                  <a:srgbClr val="0000FF"/>
                </a:solidFill>
              </a:rPr>
              <a:t>/ </a:t>
            </a:r>
            <a:endParaRPr lang="en-US" sz="3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past reports and download application form from SMCAGJ or San Mateo County Court  websites. </a:t>
            </a:r>
            <a:r>
              <a:rPr lang="en-US" dirty="0">
                <a:hlinkClick r:id="rId2"/>
              </a:rPr>
              <a:t>http://www.sanmateocourt.org/court_divisions/grand_jury/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Have questions answered and learn what it is </a:t>
            </a:r>
            <a:r>
              <a:rPr lang="en-US" b="1" i="1" dirty="0" smtClean="0"/>
              <a:t>really</a:t>
            </a:r>
            <a:r>
              <a:rPr lang="en-US" dirty="0" smtClean="0"/>
              <a:t> like from a recent former grand juror living in your area. </a:t>
            </a:r>
            <a:endParaRPr lang="en-US" dirty="0"/>
          </a:p>
          <a:p>
            <a:pPr lvl="1"/>
            <a:r>
              <a:rPr lang="en-US" dirty="0" smtClean="0"/>
              <a:t>Email </a:t>
            </a:r>
            <a:r>
              <a:rPr lang="en-US" dirty="0">
                <a:hlinkClick r:id="rId3"/>
              </a:rPr>
              <a:t>grandjury@sanmateocourt.org</a:t>
            </a:r>
            <a:r>
              <a:rPr lang="en-US" dirty="0"/>
              <a:t> </a:t>
            </a:r>
            <a:r>
              <a:rPr lang="en-US" dirty="0" smtClean="0"/>
              <a:t> or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 650-261-5066 to be put in contact with someone from our volunteer network.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 is the SMC </a:t>
            </a:r>
            <a:r>
              <a:rPr lang="en-US" b="1" i="1" dirty="0" smtClean="0">
                <a:solidFill>
                  <a:srgbClr val="FF0000"/>
                </a:solidFill>
              </a:rPr>
              <a:t>Civil</a:t>
            </a:r>
            <a:r>
              <a:rPr lang="en-US" b="1" dirty="0" smtClean="0">
                <a:solidFill>
                  <a:srgbClr val="0000FF"/>
                </a:solidFill>
              </a:rPr>
              <a:t> Grand Jury?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San Mateo County Civil Grand Jury </a:t>
            </a:r>
            <a:r>
              <a:rPr lang="en-US" dirty="0" smtClean="0"/>
              <a:t>is :</a:t>
            </a:r>
          </a:p>
          <a:p>
            <a:r>
              <a:rPr lang="en-US" dirty="0" smtClean="0"/>
              <a:t>A citizen watchdog function mandated by the  California </a:t>
            </a:r>
            <a:r>
              <a:rPr lang="en-US" dirty="0"/>
              <a:t>State </a:t>
            </a:r>
            <a:r>
              <a:rPr lang="en-US" dirty="0" smtClean="0"/>
              <a:t>Constitution</a:t>
            </a:r>
          </a:p>
          <a:p>
            <a:r>
              <a:rPr lang="en-US" dirty="0" smtClean="0"/>
              <a:t>An investigative body; an “arm of the Court”</a:t>
            </a:r>
          </a:p>
          <a:p>
            <a:pPr lvl="1"/>
            <a:r>
              <a:rPr lang="en-US" dirty="0" smtClean="0"/>
              <a:t>Assesses action and performance of local government</a:t>
            </a:r>
          </a:p>
          <a:p>
            <a:r>
              <a:rPr lang="en-US" dirty="0" smtClean="0"/>
              <a:t>19 </a:t>
            </a:r>
            <a:r>
              <a:rPr lang="en-US" dirty="0"/>
              <a:t>citizens serving a 12 month term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Every County has one. Standing Civil Grand Juries exist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in this form today only in California and Nevada!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V="1">
            <a:off x="533400" y="4876800"/>
            <a:ext cx="8077200" cy="152400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28600" y="-1676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Does it Operate?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is not like regular jury duty!</a:t>
            </a:r>
          </a:p>
          <a:p>
            <a:r>
              <a:rPr lang="en-US" dirty="0" smtClean="0"/>
              <a:t>Members decide the best way to get the work done.</a:t>
            </a:r>
          </a:p>
          <a:p>
            <a:r>
              <a:rPr lang="en-US" dirty="0" smtClean="0"/>
              <a:t>Some best practices carry over year to year.</a:t>
            </a:r>
          </a:p>
          <a:p>
            <a:pPr lvl="1"/>
            <a:r>
              <a:rPr lang="en-US" dirty="0" smtClean="0"/>
              <a:t>Committee/team  structure and leadership roles</a:t>
            </a:r>
          </a:p>
          <a:p>
            <a:pPr lvl="1"/>
            <a:r>
              <a:rPr lang="en-US" dirty="0" smtClean="0"/>
              <a:t>Meeting and training schedule</a:t>
            </a:r>
          </a:p>
          <a:p>
            <a:pPr lvl="1"/>
            <a:r>
              <a:rPr lang="en-US" dirty="0" smtClean="0"/>
              <a:t>Documentation standards</a:t>
            </a:r>
          </a:p>
          <a:p>
            <a:pPr lvl="1"/>
            <a:r>
              <a:rPr lang="en-US" dirty="0" smtClean="0"/>
              <a:t>Often holdover jurors (1 or 2) will provide continuity</a:t>
            </a:r>
          </a:p>
          <a:p>
            <a:pPr lvl="1"/>
            <a:r>
              <a:rPr lang="en-US" dirty="0" smtClean="0"/>
              <a:t>Support of  County Counsel’s Office.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Civil Grand Jury Structure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Typical Committees</a:t>
            </a:r>
          </a:p>
          <a:p>
            <a:pPr lvl="1"/>
            <a:r>
              <a:rPr lang="en-US" sz="2600" dirty="0" smtClean="0"/>
              <a:t>Administration and Fiscal / Audit</a:t>
            </a:r>
          </a:p>
          <a:p>
            <a:pPr lvl="1"/>
            <a:r>
              <a:rPr lang="en-US" sz="2600" dirty="0" smtClean="0"/>
              <a:t>Cities and Special Districts</a:t>
            </a:r>
          </a:p>
          <a:p>
            <a:pPr lvl="1"/>
            <a:r>
              <a:rPr lang="en-US" sz="2600" dirty="0" smtClean="0"/>
              <a:t>Education</a:t>
            </a:r>
          </a:p>
          <a:p>
            <a:pPr lvl="1"/>
            <a:r>
              <a:rPr lang="en-US" sz="2600" dirty="0" smtClean="0"/>
              <a:t>Health and Human Services</a:t>
            </a:r>
          </a:p>
          <a:p>
            <a:pPr lvl="1"/>
            <a:r>
              <a:rPr lang="en-US" sz="2600" dirty="0" smtClean="0"/>
              <a:t>Law Enforcement</a:t>
            </a:r>
          </a:p>
          <a:p>
            <a:pPr lvl="1"/>
            <a:r>
              <a:rPr lang="en-US" sz="2600" dirty="0" smtClean="0"/>
              <a:t>Public Works, Environment, Safety and Transportation</a:t>
            </a:r>
          </a:p>
          <a:p>
            <a:pPr lvl="1"/>
            <a:r>
              <a:rPr lang="en-US" sz="2600" dirty="0" smtClean="0">
                <a:solidFill>
                  <a:srgbClr val="0000FF"/>
                </a:solidFill>
              </a:rPr>
              <a:t>Editorial</a:t>
            </a:r>
          </a:p>
          <a:p>
            <a:pPr lvl="1"/>
            <a:r>
              <a:rPr lang="en-US" sz="2600" dirty="0" smtClean="0">
                <a:solidFill>
                  <a:srgbClr val="0000FF"/>
                </a:solidFill>
              </a:rPr>
              <a:t>Continuity</a:t>
            </a:r>
          </a:p>
          <a:p>
            <a:pPr marL="457200" lvl="1" indent="0">
              <a:buNone/>
            </a:pPr>
            <a:endParaRPr lang="en-US" b="1" i="1" dirty="0" smtClean="0"/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Members generally serve on at least two Committees</a:t>
            </a:r>
            <a:r>
              <a:rPr lang="en-US" b="1" i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257800"/>
            <a:ext cx="7696200" cy="6858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C050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Civil Grand Jury Schedule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Meets for a full day once every two weeks</a:t>
            </a:r>
          </a:p>
          <a:p>
            <a:pPr lvl="1"/>
            <a:r>
              <a:rPr lang="en-US" dirty="0" smtClean="0"/>
              <a:t>Committee Chairs and Foreperson meeting</a:t>
            </a:r>
          </a:p>
          <a:p>
            <a:pPr lvl="1"/>
            <a:r>
              <a:rPr lang="en-US" dirty="0" smtClean="0"/>
              <a:t>Individual committee meetings</a:t>
            </a:r>
          </a:p>
          <a:p>
            <a:pPr lvl="1"/>
            <a:r>
              <a:rPr lang="en-US" dirty="0" smtClean="0"/>
              <a:t>Full Grand Jury session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Committees and Investigation teams schedule interviews, working sessions</a:t>
            </a:r>
            <a:r>
              <a:rPr lang="en-US" dirty="0"/>
              <a:t> </a:t>
            </a:r>
            <a:r>
              <a:rPr lang="en-US" dirty="0" smtClean="0"/>
              <a:t>and site visits in between full day sessions based on their availability.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 to Investigate?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Brainstorming sessions </a:t>
            </a:r>
          </a:p>
          <a:p>
            <a:r>
              <a:rPr lang="en-US" dirty="0" smtClean="0"/>
              <a:t>Hot topics in the news</a:t>
            </a:r>
          </a:p>
          <a:p>
            <a:r>
              <a:rPr lang="en-US" dirty="0" smtClean="0"/>
              <a:t>Requests from the general public </a:t>
            </a:r>
          </a:p>
          <a:p>
            <a:r>
              <a:rPr lang="en-US" dirty="0" smtClean="0"/>
              <a:t>Follow-ups to previous investigations</a:t>
            </a:r>
          </a:p>
          <a:p>
            <a:r>
              <a:rPr lang="en-US" dirty="0" smtClean="0"/>
              <a:t>Ideas from other county grand juries</a:t>
            </a:r>
          </a:p>
          <a:p>
            <a:r>
              <a:rPr lang="en-US" dirty="0" smtClean="0"/>
              <a:t>Leads from background research</a:t>
            </a:r>
          </a:p>
          <a:p>
            <a:r>
              <a:rPr lang="en-US" dirty="0" smtClean="0"/>
              <a:t>Mandatory jail inspections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Typical Investigation Process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background </a:t>
            </a:r>
            <a:r>
              <a:rPr lang="en-US" dirty="0"/>
              <a:t>r</a:t>
            </a:r>
            <a:r>
              <a:rPr lang="en-US" dirty="0" smtClean="0"/>
              <a:t>esearch – make the case.</a:t>
            </a:r>
          </a:p>
          <a:p>
            <a:r>
              <a:rPr lang="en-US" dirty="0" smtClean="0"/>
              <a:t>Present topic to full Grand Jury for approval.</a:t>
            </a:r>
          </a:p>
          <a:p>
            <a:r>
              <a:rPr lang="en-US" dirty="0" smtClean="0"/>
              <a:t>Investigate – conduct interviews, perform document reviews, do surveys, visit sites.</a:t>
            </a:r>
          </a:p>
          <a:p>
            <a:r>
              <a:rPr lang="en-US" dirty="0" smtClean="0"/>
              <a:t>Document and </a:t>
            </a:r>
            <a:r>
              <a:rPr lang="en-US" b="1" i="1" dirty="0" smtClean="0"/>
              <a:t>confirm </a:t>
            </a:r>
            <a:r>
              <a:rPr lang="en-US" dirty="0" smtClean="0"/>
              <a:t>Findings, Conclusions and Recommendations in a report.</a:t>
            </a:r>
          </a:p>
          <a:p>
            <a:r>
              <a:rPr lang="en-US" dirty="0" smtClean="0"/>
              <a:t>Submit to Fact Checking and Editorial Review.</a:t>
            </a:r>
          </a:p>
          <a:p>
            <a:pPr lvl="1"/>
            <a:r>
              <a:rPr lang="en-US" dirty="0" smtClean="0"/>
              <a:t>Most go through </a:t>
            </a:r>
            <a:r>
              <a:rPr lang="en-US" b="1" i="1" dirty="0" smtClean="0"/>
              <a:t>many</a:t>
            </a:r>
            <a:r>
              <a:rPr lang="en-US" dirty="0" smtClean="0"/>
              <a:t> drafts and revisions.</a:t>
            </a:r>
          </a:p>
          <a:p>
            <a:r>
              <a:rPr lang="en-US" dirty="0" smtClean="0"/>
              <a:t>Present report to full Grand Jury for Approval.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Final Reports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SMC Grand Juries average 12 reports/year.</a:t>
            </a:r>
          </a:p>
          <a:p>
            <a:r>
              <a:rPr lang="en-US" dirty="0" smtClean="0"/>
              <a:t>Approved reports are reviewed by the assigned Counsel</a:t>
            </a:r>
            <a:r>
              <a:rPr lang="en-US" dirty="0"/>
              <a:t> </a:t>
            </a:r>
            <a:r>
              <a:rPr lang="en-US" dirty="0" smtClean="0"/>
              <a:t>and Judge before issuance.</a:t>
            </a:r>
          </a:p>
          <a:p>
            <a:r>
              <a:rPr lang="en-US" dirty="0" smtClean="0"/>
              <a:t>Reports are Issued to responsible authorities (BOS, Mayors/City Councils, Agency Heads)</a:t>
            </a:r>
          </a:p>
          <a:p>
            <a:r>
              <a:rPr lang="en-US" dirty="0" smtClean="0"/>
              <a:t>Press releases notify the media of new reports</a:t>
            </a:r>
          </a:p>
          <a:p>
            <a:r>
              <a:rPr lang="en-US" dirty="0" smtClean="0"/>
              <a:t>Authorities have 90 days to respond to Findings and Recommendations.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Final Report Impact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Recipients are not legally required to implement recommendations but must respond in writing.</a:t>
            </a:r>
          </a:p>
          <a:p>
            <a:r>
              <a:rPr lang="en-US" dirty="0" smtClean="0"/>
              <a:t>Findings are sometimes “challenged”.</a:t>
            </a:r>
          </a:p>
          <a:p>
            <a:r>
              <a:rPr lang="en-US" dirty="0" smtClean="0"/>
              <a:t>The rigorous process results in an over 60% implementation rate of recommendations.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682 of the Civil Grand Juries’ recommendations were implemented or committed to be implemented over the last three years!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5F76-BE22-43ED-97EB-7AF591C1E5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724400"/>
            <a:ext cx="8001000" cy="12954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5026</TotalTime>
  <Words>882</Words>
  <Application>Microsoft Office PowerPoint</Application>
  <PresentationFormat>On-screen Show 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San Mateo County Civil Grand Jury Information Session</vt:lpstr>
      <vt:lpstr>What is the SMC Civil Grand Jury?</vt:lpstr>
      <vt:lpstr>How Does it Operate?</vt:lpstr>
      <vt:lpstr>Civil Grand Jury Structure</vt:lpstr>
      <vt:lpstr>Civil Grand Jury Schedule</vt:lpstr>
      <vt:lpstr>What to Investigate?</vt:lpstr>
      <vt:lpstr>Typical Investigation Process</vt:lpstr>
      <vt:lpstr>Final Reports</vt:lpstr>
      <vt:lpstr>Final Report Impact</vt:lpstr>
      <vt:lpstr>High Impact Investigations/Reports</vt:lpstr>
      <vt:lpstr>Sampling of Other Recent Topics</vt:lpstr>
      <vt:lpstr>Juror Selection</vt:lpstr>
      <vt:lpstr>Ideal Grand Juror Attributes</vt:lpstr>
      <vt:lpstr>What’s in it for ME?</vt:lpstr>
      <vt:lpstr>What’s in it for ME?</vt:lpstr>
      <vt:lpstr>How to Learn More/Apply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Mateo County Civil Grand Jury</dc:title>
  <dc:creator>Bill</dc:creator>
  <cp:lastModifiedBy>Larry Herbst</cp:lastModifiedBy>
  <cp:revision>59</cp:revision>
  <cp:lastPrinted>2014-01-10T21:35:18Z</cp:lastPrinted>
  <dcterms:created xsi:type="dcterms:W3CDTF">2011-11-09T22:15:18Z</dcterms:created>
  <dcterms:modified xsi:type="dcterms:W3CDTF">2017-12-19T17:12:11Z</dcterms:modified>
</cp:coreProperties>
</file>