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0"/>
  </p:notesMasterIdLst>
  <p:handoutMasterIdLst>
    <p:handoutMasterId r:id="rId41"/>
  </p:handoutMasterIdLst>
  <p:sldIdLst>
    <p:sldId id="256" r:id="rId2"/>
    <p:sldId id="257" r:id="rId3"/>
    <p:sldId id="259" r:id="rId4"/>
    <p:sldId id="289" r:id="rId5"/>
    <p:sldId id="260" r:id="rId6"/>
    <p:sldId id="290" r:id="rId7"/>
    <p:sldId id="303" r:id="rId8"/>
    <p:sldId id="300" r:id="rId9"/>
    <p:sldId id="261" r:id="rId10"/>
    <p:sldId id="262" r:id="rId11"/>
    <p:sldId id="277" r:id="rId12"/>
    <p:sldId id="315" r:id="rId13"/>
    <p:sldId id="314" r:id="rId14"/>
    <p:sldId id="304" r:id="rId15"/>
    <p:sldId id="286" r:id="rId16"/>
    <p:sldId id="276" r:id="rId17"/>
    <p:sldId id="310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316" r:id="rId26"/>
    <p:sldId id="274" r:id="rId27"/>
    <p:sldId id="272" r:id="rId28"/>
    <p:sldId id="313" r:id="rId29"/>
    <p:sldId id="273" r:id="rId30"/>
    <p:sldId id="288" r:id="rId31"/>
    <p:sldId id="291" r:id="rId32"/>
    <p:sldId id="292" r:id="rId33"/>
    <p:sldId id="293" r:id="rId34"/>
    <p:sldId id="297" r:id="rId35"/>
    <p:sldId id="307" r:id="rId36"/>
    <p:sldId id="299" r:id="rId37"/>
    <p:sldId id="306" r:id="rId38"/>
    <p:sldId id="298" r:id="rId39"/>
  </p:sldIdLst>
  <p:sldSz cx="9144000" cy="6858000" type="screen4x3"/>
  <p:notesSz cx="7102475" cy="93884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aret Schneider" initials="MS" lastIdx="15" clrIdx="0">
    <p:extLst>
      <p:ext uri="{19B8F6BF-5375-455C-9EA6-DF929625EA0E}">
        <p15:presenceInfo xmlns:p15="http://schemas.microsoft.com/office/powerpoint/2012/main" userId="7a90e337f1c0850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89614" autoAdjust="0"/>
  </p:normalViewPr>
  <p:slideViewPr>
    <p:cSldViewPr snapToGrid="0" snapToObjects="1">
      <p:cViewPr varScale="1">
        <p:scale>
          <a:sx n="66" d="100"/>
          <a:sy n="66" d="100"/>
        </p:scale>
        <p:origin x="2016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40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3204" y="60"/>
      </p:cViewPr>
      <p:guideLst>
        <p:guide orient="horz" pos="2957"/>
        <p:guide pos="223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wrap="square" lIns="94229" tIns="47114" rIns="94229" bIns="47114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11" charset="0"/>
              </a:defRPr>
            </a:lvl1pPr>
          </a:lstStyle>
          <a:p>
            <a:pPr>
              <a:defRPr/>
            </a:pPr>
            <a:fld id="{14EB2D66-C694-4334-83DC-EA6D4712A34D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352800" y="8917422"/>
            <a:ext cx="3748031" cy="469424"/>
          </a:xfrm>
          <a:prstGeom prst="rect">
            <a:avLst/>
          </a:prstGeom>
        </p:spPr>
        <p:txBody>
          <a:bodyPr vert="horz" wrap="square" lIns="94229" tIns="47114" rIns="94229" bIns="47114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11" charset="0"/>
              </a:defRPr>
            </a:lvl1pPr>
          </a:lstStyle>
          <a:p>
            <a:pPr algn="l">
              <a:defRPr/>
            </a:pPr>
            <a:fld id="{784C38E1-AAB1-46FD-801F-361CE9FFED40}" type="slidenum">
              <a:rPr lang="en-US"/>
              <a:pPr algn="l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85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pPr>
              <a:defRPr/>
            </a:pPr>
            <a:fld id="{66749BE6-2371-48B3-8F9D-DBB0934F8873}" type="datetimeFigureOut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pPr>
              <a:defRPr/>
            </a:pPr>
            <a:fld id="{57EDF2DE-CC8A-4FAC-8AB4-A4C7D8FE7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372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7EDF2DE-CC8A-4FAC-8AB4-A4C7D8FE773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232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EDF2DE-CC8A-4FAC-8AB4-A4C7D8FE773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74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BEF4EC4C-39CC-4831-931F-6A3C3EE8E1D8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FB26D576-C938-4D40-89A6-49D1370669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1EDFA-BEE7-4161-B563-CECA6244A47A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F7A75-0465-43AE-A19C-FACBDD066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EBB2EC-0BF3-47FF-9130-DAA1CF15C747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F7281-EAE9-4DEC-9074-CEDBD9E981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DF304-8C2B-4468-B9B1-7D84C4E49136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B7B7E-7A8B-49F2-A29B-AAA18734CA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86539C4C-E824-4149-B349-2A6119EE01CB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384DC852-4B54-462E-A2F2-60F2CA5F8B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11864-D9D8-4AAD-B757-74B0C2785CAA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310B-F7EF-40EB-8EA9-834A11D8F9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4B0FA-30B7-465B-B526-F69CD322B174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D7360-F50B-48EC-88A5-2880F2E6F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DC1F8-9C90-4344-97E3-7BADB9FA9316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CEF6C9-E5C4-4D2C-9191-A84B8A9581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26E6E-EF76-4C30-9A35-3514CFD88FE6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8794F-4728-4EBC-A972-C16F353C14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16739-3657-4212-A0A2-7A1EA2E7A769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C2EBC-E81E-450A-97E6-701A7A2C97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/>
          <p:cNvSpPr>
            <a:spLocks/>
          </p:cNvSpPr>
          <p:nvPr/>
        </p:nvSpPr>
        <p:spPr bwMode="auto">
          <a:xfrm rot="420000" flipV="1">
            <a:off x="3165475" y="1108075"/>
            <a:ext cx="5257800" cy="4114800"/>
          </a:xfrm>
          <a:custGeom>
            <a:avLst/>
            <a:gdLst>
              <a:gd name="T0" fmla="*/ 5257800 w 5257800"/>
              <a:gd name="T1" fmla="*/ 2057400 h 4114800"/>
              <a:gd name="T2" fmla="*/ 2628900 w 5257800"/>
              <a:gd name="T3" fmla="*/ 4114800 h 4114800"/>
              <a:gd name="T4" fmla="*/ 0 w 5257800"/>
              <a:gd name="T5" fmla="*/ 2057400 h 4114800"/>
              <a:gd name="T6" fmla="*/ 2628900 w 5257800"/>
              <a:gd name="T7" fmla="*/ 0 h 41148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5257800"/>
              <a:gd name="T13" fmla="*/ 0 h 4114800"/>
              <a:gd name="T14" fmla="*/ 5182785 w 5257800"/>
              <a:gd name="T15" fmla="*/ 4114800 h 41148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175" cap="rnd" cmpd="sng">
            <a:solidFill>
              <a:srgbClr val="C0C0C0"/>
            </a:solidFill>
            <a:prstDash val="solid"/>
            <a:round/>
            <a:headEnd/>
            <a:tailEnd/>
          </a:ln>
          <a:effectLst>
            <a:outerShdw blurRad="63500" dist="38500" dir="7500041" sx="98500" sy="100079" kx="99984" algn="tl" rotWithShape="0">
              <a:srgbClr val="000000">
                <a:alpha val="25000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ight Triangle 5"/>
          <p:cNvSpPr>
            <a:spLocks noChangeArrowheads="1"/>
          </p:cNvSpPr>
          <p:nvPr/>
        </p:nvSpPr>
        <p:spPr bwMode="auto"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bevel/>
            <a:headEnd/>
            <a:tailEnd/>
          </a:ln>
          <a:effectLst>
            <a:outerShdw blurRad="63500" dist="6350" dir="12899787" algn="tl" rotWithShape="0">
              <a:srgbClr val="000000">
                <a:alpha val="46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5A34DC-0C15-4670-8733-149582961E0D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2CBB0-8A8D-4C11-ACDD-38B5521218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45C75"/>
                </a:solidFill>
                <a:latin typeface="Constantia" pitchFamily="-111" charset="0"/>
              </a:defRPr>
            </a:lvl1pPr>
          </a:lstStyle>
          <a:p>
            <a:pPr>
              <a:defRPr/>
            </a:pPr>
            <a:fld id="{B4329545-EB5F-487A-8BAA-8C51A1913E52}" type="datetime1">
              <a:rPr lang="en-US"/>
              <a:pPr>
                <a:defRPr/>
              </a:pPr>
              <a:t>6/13/2025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itchFamily="-111" charset="0"/>
              </a:defRPr>
            </a:lvl1pPr>
          </a:lstStyle>
          <a:p>
            <a:pPr>
              <a:defRPr/>
            </a:pPr>
            <a:fld id="{46E3B8D8-8F90-4207-8F50-BA4B77AE9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57" r:id="rId2"/>
    <p:sldLayoutId id="2147483866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7" r:id="rId9"/>
    <p:sldLayoutId id="2147483863" r:id="rId10"/>
    <p:sldLayoutId id="2147483864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-112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-111" charset="2"/>
        <a:buChar char=""/>
        <a:defRPr sz="2600" kern="12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639763" indent="-24606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-111" charset="2"/>
        <a:buChar char=""/>
        <a:defRPr sz="24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2pPr>
      <a:lvl3pPr marL="914400" indent="-2460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-111" charset="2"/>
        <a:buChar char=""/>
        <a:defRPr sz="21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3pPr>
      <a:lvl4pPr marL="1187450" indent="-209550" algn="l" rtl="0" eaLnBrk="1" fontAlgn="base" hangingPunct="1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-111" charset="2"/>
        <a:buChar char="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4pPr>
      <a:lvl5pPr marL="1462088" indent="-209550" algn="l" rtl="0" eaLnBrk="1" fontAlgn="base" hangingPunct="1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-111" charset="2"/>
        <a:buChar char=""/>
        <a:defRPr sz="2000" kern="1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291" y="925559"/>
            <a:ext cx="6899223" cy="1760661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800" dirty="0"/>
              <a:t>ORIENTATION:</a:t>
            </a:r>
            <a:br>
              <a:rPr lang="en-US" dirty="0"/>
            </a:br>
            <a:r>
              <a:rPr lang="en-US" dirty="0"/>
              <a:t>Grand Jury 101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1371600" y="2967037"/>
            <a:ext cx="6400800" cy="3754437"/>
          </a:xfrm>
        </p:spPr>
        <p:txBody>
          <a:bodyPr/>
          <a:lstStyle/>
          <a:p>
            <a:pPr marR="0" algn="ctr" eaLnBrk="1" hangingPunct="1"/>
            <a:r>
              <a:rPr lang="en-US" sz="3800" dirty="0">
                <a:latin typeface="+mj-lt"/>
                <a:ea typeface="ＭＳ Ｐゴシック" pitchFamily="-111" charset="-128"/>
              </a:rPr>
              <a:t>Presented to the 2025/2026 </a:t>
            </a:r>
          </a:p>
          <a:p>
            <a:pPr marR="0" algn="ctr" eaLnBrk="1" hangingPunct="1"/>
            <a:r>
              <a:rPr lang="en-US" sz="3800" dirty="0">
                <a:latin typeface="+mj-lt"/>
                <a:ea typeface="ＭＳ Ｐゴシック" pitchFamily="-111" charset="-128"/>
              </a:rPr>
              <a:t>Shasta County Grand Jury</a:t>
            </a:r>
          </a:p>
          <a:p>
            <a:pPr marR="0" algn="ctr" eaLnBrk="1" hangingPunct="1"/>
            <a:r>
              <a:rPr lang="en-US" dirty="0">
                <a:latin typeface="+mj-lt"/>
                <a:ea typeface="ＭＳ Ｐゴシック" pitchFamily="-111" charset="-128"/>
              </a:rPr>
              <a:t>By</a:t>
            </a:r>
          </a:p>
          <a:p>
            <a:pPr marR="0" algn="ctr" eaLnBrk="1" hangingPunct="1"/>
            <a:r>
              <a:rPr lang="en-US" dirty="0">
                <a:latin typeface="+mj-lt"/>
                <a:ea typeface="ＭＳ Ｐゴシック" pitchFamily="-111" charset="-128"/>
              </a:rPr>
              <a:t>Marsha Caranci </a:t>
            </a:r>
          </a:p>
          <a:p>
            <a:pPr marR="0" algn="ctr" eaLnBrk="1" hangingPunct="1"/>
            <a:r>
              <a:rPr lang="en-US" dirty="0">
                <a:latin typeface="+mj-lt"/>
                <a:ea typeface="ＭＳ Ｐゴシック" pitchFamily="-111" charset="-128"/>
              </a:rPr>
              <a:t>Karen Jahr</a:t>
            </a:r>
          </a:p>
          <a:p>
            <a:pPr marR="0" algn="ctr" eaLnBrk="1" hangingPunct="1"/>
            <a:r>
              <a:rPr lang="en-US" dirty="0">
                <a:latin typeface="+mj-lt"/>
                <a:ea typeface="ＭＳ Ｐゴシック" pitchFamily="-111" charset="-128"/>
              </a:rPr>
              <a:t>Ray Frisbie</a:t>
            </a:r>
          </a:p>
          <a:p>
            <a:pPr marR="0" algn="ctr" eaLnBrk="1" hangingPunct="1"/>
            <a:r>
              <a:rPr lang="en-US" dirty="0">
                <a:latin typeface="+mj-lt"/>
                <a:ea typeface="ＭＳ Ｐゴシック" pitchFamily="-111" charset="-128"/>
              </a:rPr>
              <a:t>Molly Schneider</a:t>
            </a:r>
          </a:p>
          <a:p>
            <a:pPr marR="0" algn="ctr" eaLnBrk="1" hangingPunct="1"/>
            <a:endParaRPr lang="en-US" dirty="0">
              <a:latin typeface="+mj-lt"/>
              <a:ea typeface="ＭＳ Ｐゴシック" pitchFamily="-111" charset="-128"/>
            </a:endParaRPr>
          </a:p>
          <a:p>
            <a:pPr marR="0" algn="ctr" eaLnBrk="1" hangingPunct="1"/>
            <a:endParaRPr lang="en-US" dirty="0">
              <a:latin typeface="+mj-lt"/>
              <a:ea typeface="ＭＳ Ｐゴシック" pitchFamily="-111" charset="-128"/>
            </a:endParaRPr>
          </a:p>
          <a:p>
            <a:pPr marR="0" eaLnBrk="1" hangingPunct="1"/>
            <a:endParaRPr lang="en-US" dirty="0">
              <a:ea typeface="ＭＳ Ｐゴシック" pitchFamily="-111" charset="-128"/>
            </a:endParaRPr>
          </a:p>
        </p:txBody>
      </p:sp>
      <p:sp>
        <p:nvSpPr>
          <p:cNvPr id="512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46A7A79-47FF-43AA-8EEF-7798A37BAEA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38"/>
            <a:ext cx="8229600" cy="946376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en-US" sz="4100" dirty="0">
                <a:ea typeface="ＭＳ Ｐゴシック" pitchFamily="-111" charset="-128"/>
              </a:rPr>
            </a:br>
            <a:r>
              <a:rPr lang="en-US" sz="4400" dirty="0">
                <a:ea typeface="ＭＳ Ｐゴシック" pitchFamily="-111" charset="-128"/>
              </a:rPr>
              <a:t>PROCEDURES MANUAL</a:t>
            </a:r>
            <a:endParaRPr lang="en-US" sz="4100" dirty="0">
              <a:ea typeface="ＭＳ Ｐゴシック" pitchFamily="-111" charset="-12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1807029"/>
            <a:ext cx="8229600" cy="4914446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sz="3200" dirty="0">
                <a:latin typeface="+mj-lt"/>
                <a:ea typeface="ＭＳ Ｐゴシック" pitchFamily="-111" charset="-128"/>
              </a:rPr>
              <a:t>Covers all aspects of grand jury service</a:t>
            </a:r>
            <a:r>
              <a:rPr lang="en-US" sz="2800" dirty="0">
                <a:latin typeface="+mj-lt"/>
                <a:ea typeface="ＭＳ Ｐゴシック" pitchFamily="-111" charset="-128"/>
              </a:rPr>
              <a:t>: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Juror conduct and meeting rules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Organization (officers and committees)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How to conduct investigations and write reports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Criminal functions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Statutory and case law</a:t>
            </a:r>
          </a:p>
          <a:p>
            <a:pPr lvl="1"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Helpful forms and procedures</a:t>
            </a:r>
          </a:p>
        </p:txBody>
      </p:sp>
      <p:sp>
        <p:nvSpPr>
          <p:cNvPr id="1434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6FE4275-4827-40D0-97A0-379BEEE9513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1850"/>
            <a:ext cx="8229600" cy="81407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INTRODUCTORY CHAPTERS (1 and 2)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836005" y="2022975"/>
            <a:ext cx="7471989" cy="4561114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800" dirty="0">
                <a:latin typeface="+mj-lt"/>
                <a:ea typeface="ＭＳ Ｐゴシック" pitchFamily="-111" charset="-128"/>
              </a:rPr>
              <a:t>Chapter 1: Organizational forms</a:t>
            </a:r>
          </a:p>
          <a:p>
            <a:pPr lvl="1" eaLnBrk="1" hangingPunct="1">
              <a:spcBef>
                <a:spcPts val="0"/>
              </a:spcBef>
              <a:spcAft>
                <a:spcPts val="0"/>
              </a:spcAft>
            </a:pPr>
            <a:r>
              <a:rPr lang="en-US" sz="2600" dirty="0">
                <a:latin typeface="+mj-lt"/>
                <a:ea typeface="ＭＳ Ｐゴシック" pitchFamily="-111" charset="-128"/>
              </a:rPr>
              <a:t>Personal information and skills questionnaires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2600" dirty="0">
                <a:latin typeface="+mj-lt"/>
                <a:ea typeface="ＭＳ Ｐゴシック" pitchFamily="-111" charset="-128"/>
              </a:rPr>
              <a:t>Form 700 and expense claim forms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2600" dirty="0">
                <a:latin typeface="+mj-lt"/>
                <a:ea typeface="ＭＳ Ｐゴシック" pitchFamily="-111" charset="-128"/>
              </a:rPr>
              <a:t>How to use county webmail</a:t>
            </a:r>
          </a:p>
          <a:p>
            <a:pPr lvl="1" eaLnBrk="1" hangingPunct="1">
              <a:spcAft>
                <a:spcPts val="0"/>
              </a:spcAft>
            </a:pPr>
            <a:r>
              <a:rPr lang="en-US" sz="2600" dirty="0">
                <a:latin typeface="+mj-lt"/>
                <a:ea typeface="ＭＳ Ｐゴシック" pitchFamily="-111" charset="-128"/>
              </a:rPr>
              <a:t>Forms for end of the term</a:t>
            </a:r>
          </a:p>
          <a:p>
            <a:pPr lvl="1" eaLnBrk="1" hangingPunct="1">
              <a:spcAft>
                <a:spcPts val="0"/>
              </a:spcAft>
            </a:pPr>
            <a:endParaRPr lang="en-US" sz="9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Chapter 2: Overview of the grand jury and</a:t>
            </a:r>
          </a:p>
          <a:p>
            <a:pPr lvl="1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Juror’s oath</a:t>
            </a:r>
          </a:p>
          <a:p>
            <a:pPr lvl="1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Judge’s charge</a:t>
            </a:r>
          </a:p>
          <a:p>
            <a:pPr eaLnBrk="1" hangingPunct="1"/>
            <a:endParaRPr lang="en-US" sz="1600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1536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88844D-FA8D-43D7-A4A9-DA95B74781A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61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CONDUCT AND OPERATIONAL PROCEDURES (Chapter 3)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1295400" y="2353056"/>
            <a:ext cx="7081156" cy="4003294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Significant Penal Code provisions</a:t>
            </a:r>
          </a:p>
          <a:p>
            <a:pPr eaLnBrk="1" hangingPunct="1">
              <a:spcAft>
                <a:spcPts val="12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Adoption of procedures</a:t>
            </a:r>
          </a:p>
          <a:p>
            <a:pPr eaLnBrk="1" hangingPunct="1">
              <a:spcAft>
                <a:spcPts val="12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Conflicts of interest and recusals</a:t>
            </a:r>
          </a:p>
          <a:p>
            <a:pPr eaLnBrk="1" hangingPunct="1">
              <a:spcAft>
                <a:spcPts val="12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Confidentiality</a:t>
            </a:r>
          </a:p>
          <a:p>
            <a:pPr eaLnBrk="1" hangingPunct="1">
              <a:spcAft>
                <a:spcPts val="12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Per diems, budget, and spending limits</a:t>
            </a:r>
          </a:p>
          <a:p>
            <a:pPr eaLnBrk="1" hangingPunct="1">
              <a:spcAft>
                <a:spcPts val="12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Orientation and training</a:t>
            </a:r>
          </a:p>
          <a:p>
            <a:pPr eaLnBrk="1" hangingPunct="1"/>
            <a:endParaRPr lang="en-US" sz="1600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1536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88844D-FA8D-43D7-A4A9-DA95B74781A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6138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4615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GRAND JURY MEETINGS </a:t>
            </a:r>
            <a:br>
              <a:rPr lang="en-US" sz="4500" dirty="0">
                <a:ea typeface="ＭＳ Ｐゴシック" pitchFamily="-111" charset="-128"/>
              </a:rPr>
            </a:br>
            <a:r>
              <a:rPr lang="en-US" sz="4500" dirty="0">
                <a:ea typeface="ＭＳ Ｐゴシック" pitchFamily="-111" charset="-128"/>
              </a:rPr>
              <a:t>(Chapter 3)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0" y="2274571"/>
            <a:ext cx="8229600" cy="458343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First few plenary meetings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  <a:cs typeface="ＭＳ Ｐゴシック" pitchFamily="-112" charset="-128"/>
              </a:rPr>
              <a:t>Get organized (select officers and committees)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  <a:cs typeface="ＭＳ Ｐゴシック" pitchFamily="-112" charset="-128"/>
              </a:rPr>
              <a:t>Establish meeting schedule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  <a:cs typeface="ＭＳ Ｐゴシック" pitchFamily="-112" charset="-128"/>
              </a:rPr>
              <a:t>Adopt procedures and set ground rules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A quorum for conducting business is 12 jurors</a:t>
            </a:r>
          </a:p>
          <a:p>
            <a:pPr eaLnBrk="1" hangingPunct="1">
              <a:lnSpc>
                <a:spcPct val="90000"/>
              </a:lnSpc>
              <a:spcBef>
                <a:spcPts val="18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Supermajority vote (12 votes) required for</a:t>
            </a:r>
          </a:p>
          <a:p>
            <a:pPr lvl="1"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2800" dirty="0">
                <a:latin typeface="+mj-lt"/>
                <a:ea typeface="ＭＳ Ｐゴシック" pitchFamily="-111" charset="-128"/>
                <a:cs typeface="ＭＳ Ｐゴシック" pitchFamily="-112" charset="-128"/>
              </a:rPr>
              <a:t>Adoption of Procedures Manual (and other matters to be discussed during training)</a:t>
            </a:r>
            <a:endParaRPr lang="en-US" sz="1900" dirty="0">
              <a:ea typeface="ＭＳ Ｐゴシック" pitchFamily="-111" charset="-128"/>
            </a:endParaRPr>
          </a:p>
          <a:p>
            <a:pPr eaLnBrk="1" hangingPunct="1"/>
            <a:endParaRPr lang="en-US" sz="1600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1536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988844D-FA8D-43D7-A4A9-DA95B74781A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853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960120"/>
            <a:ext cx="8229600" cy="1267369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ATTENDANCE AT MEETINGS</a:t>
            </a:r>
            <a:br>
              <a:rPr lang="en-US" sz="4200" dirty="0">
                <a:ea typeface="ＭＳ Ｐゴシック" pitchFamily="-111" charset="-128"/>
              </a:rPr>
            </a:br>
            <a:r>
              <a:rPr lang="en-US" sz="4200" dirty="0">
                <a:ea typeface="ＭＳ Ｐゴシック" pitchFamily="-111" charset="-128"/>
              </a:rPr>
              <a:t>(Chapter 3)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1062990" y="2416764"/>
            <a:ext cx="6949440" cy="375031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sz="11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Attendance requirements </a:t>
            </a: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Plenary meetings</a:t>
            </a: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Committee meetings</a:t>
            </a: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Tours, interviews, board meetings</a:t>
            </a: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Absences</a:t>
            </a: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Resignations and removals</a:t>
            </a:r>
            <a:endParaRPr lang="en-US" sz="3200" dirty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163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E9993C9-3C07-4C76-B341-3D288376149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553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TIMELINE OF GRAND JURY ACTIVITIES (Chapter 3)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804671" y="2720024"/>
            <a:ext cx="7708263" cy="3725408"/>
          </a:xfrm>
        </p:spPr>
        <p:txBody>
          <a:bodyPr/>
          <a:lstStyle/>
          <a:p>
            <a:pPr eaLnBrk="1" hangingPunct="1"/>
            <a:r>
              <a:rPr lang="en-US" sz="3500" dirty="0">
                <a:latin typeface="+mj-lt"/>
                <a:ea typeface="ＭＳ Ｐゴシック" pitchFamily="-111" charset="-128"/>
              </a:rPr>
              <a:t>Month by month list of recommended activities </a:t>
            </a:r>
          </a:p>
          <a:p>
            <a:pPr eaLnBrk="1" hangingPunct="1"/>
            <a:r>
              <a:rPr lang="en-US" sz="3500" dirty="0">
                <a:latin typeface="+mj-lt"/>
                <a:ea typeface="ＭＳ Ｐゴシック" pitchFamily="-111" charset="-128"/>
              </a:rPr>
              <a:t>Look at this to get a picture of your year</a:t>
            </a:r>
          </a:p>
          <a:p>
            <a:pPr eaLnBrk="1" hangingPunct="1">
              <a:spcBef>
                <a:spcPts val="2400"/>
              </a:spcBef>
            </a:pPr>
            <a:r>
              <a:rPr lang="en-US" sz="3500" dirty="0">
                <a:latin typeface="+mj-lt"/>
                <a:ea typeface="ＭＳ Ｐゴシック" pitchFamily="-111" charset="-128"/>
              </a:rPr>
              <a:t>Review of the Timeline should be on the jury’s meeting agenda every month</a:t>
            </a:r>
          </a:p>
          <a:p>
            <a:pPr eaLnBrk="1" hangingPunct="1"/>
            <a:endParaRPr lang="en-US" sz="2000" dirty="0">
              <a:ea typeface="ＭＳ Ｐゴシック" pitchFamily="-111" charset="-128"/>
            </a:endParaRPr>
          </a:p>
        </p:txBody>
      </p:sp>
      <p:sp>
        <p:nvSpPr>
          <p:cNvPr id="1946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5E04A18-883C-43F6-AE55-CE18421E4D5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>
                <a:ea typeface="ＭＳ Ｐゴシック" pitchFamily="-111" charset="-128"/>
              </a:rPr>
              <a:t>QUESTIONS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934065" y="2170113"/>
            <a:ext cx="7285704" cy="4389437"/>
          </a:xfrm>
        </p:spPr>
        <p:txBody>
          <a:bodyPr/>
          <a:lstStyle/>
          <a:p>
            <a:pPr eaLnBrk="1" hangingPunct="1"/>
            <a:endParaRPr lang="en-US" dirty="0">
              <a:ea typeface="ＭＳ Ｐゴシック" pitchFamily="-111" charset="-128"/>
            </a:endParaRPr>
          </a:p>
          <a:p>
            <a:pPr marL="0" indent="0" algn="ctr" eaLnBrk="1" hangingPunct="1">
              <a:buFont typeface="Wingdings 2" pitchFamily="-111" charset="2"/>
              <a:buNone/>
            </a:pPr>
            <a:r>
              <a:rPr lang="en-US" sz="2800" dirty="0">
                <a:ea typeface="ＭＳ Ｐゴシック" pitchFamily="-111" charset="-128"/>
              </a:rPr>
              <a:t> </a:t>
            </a:r>
            <a:r>
              <a:rPr lang="en-US" sz="3600" dirty="0">
                <a:latin typeface="+mj-lt"/>
                <a:ea typeface="ＭＳ Ｐゴシック" pitchFamily="-111" charset="-128"/>
              </a:rPr>
              <a:t>Any questions about what we have covered so far? </a:t>
            </a:r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14CF3E-35F6-47D6-B572-841E13942CF8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911225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GRAND JURY 101:</a:t>
            </a:r>
            <a:br>
              <a:rPr lang="en-US" sz="4200" dirty="0">
                <a:ea typeface="ＭＳ Ｐゴシック" pitchFamily="-111" charset="-128"/>
              </a:rPr>
            </a:br>
            <a:r>
              <a:rPr lang="en-US" sz="4200" dirty="0">
                <a:ea typeface="ＭＳ Ｐゴシック" pitchFamily="-111" charset="-128"/>
              </a:rPr>
              <a:t> PART 2: OFFICERS/COMMITTEES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2468563"/>
            <a:ext cx="8229600" cy="4389437"/>
          </a:xfrm>
        </p:spPr>
        <p:txBody>
          <a:bodyPr/>
          <a:lstStyle/>
          <a:p>
            <a:pPr eaLnBrk="1" hangingPunct="1"/>
            <a:r>
              <a:rPr lang="en-US" sz="3400" dirty="0">
                <a:latin typeface="+mj-lt"/>
                <a:ea typeface="ＭＳ Ｐゴシック" pitchFamily="-111" charset="-128"/>
              </a:rPr>
              <a:t>In this session, we will cover:</a:t>
            </a:r>
          </a:p>
          <a:p>
            <a:pPr eaLnBrk="1" hangingPunct="1"/>
            <a:endParaRPr lang="en-US" sz="1000" dirty="0">
              <a:latin typeface="+mj-lt"/>
              <a:ea typeface="ＭＳ Ｐゴシック" pitchFamily="-111" charset="-128"/>
            </a:endParaRPr>
          </a:p>
          <a:p>
            <a:pPr lvl="1" eaLnBrk="1" hangingPunct="1"/>
            <a:r>
              <a:rPr lang="en-US" sz="3300" dirty="0">
                <a:latin typeface="+mj-lt"/>
                <a:ea typeface="ＭＳ Ｐゴシック" pitchFamily="-111" charset="-128"/>
              </a:rPr>
              <a:t>Officers</a:t>
            </a:r>
          </a:p>
          <a:p>
            <a:pPr lvl="1" eaLnBrk="1" hangingPunct="1"/>
            <a:r>
              <a:rPr lang="en-US" sz="3300" dirty="0">
                <a:latin typeface="+mj-lt"/>
                <a:ea typeface="ＭＳ Ｐゴシック" pitchFamily="-111" charset="-128"/>
              </a:rPr>
              <a:t>Committees</a:t>
            </a:r>
          </a:p>
          <a:p>
            <a:pPr lvl="1" eaLnBrk="1" hangingPunct="1"/>
            <a:r>
              <a:rPr lang="en-US" sz="3300" dirty="0">
                <a:latin typeface="+mj-lt"/>
                <a:ea typeface="ＭＳ Ｐゴシック" pitchFamily="-111" charset="-128"/>
              </a:rPr>
              <a:t>Selection of officers and committee chairs and making committee assignments</a:t>
            </a:r>
          </a:p>
          <a:p>
            <a:pPr lvl="1" eaLnBrk="1" hangingPunct="1"/>
            <a:r>
              <a:rPr lang="en-US" sz="3300" dirty="0">
                <a:latin typeface="+mj-lt"/>
                <a:ea typeface="ＭＳ Ｐゴシック" pitchFamily="-111" charset="-128"/>
              </a:rPr>
              <a:t>Changing officers or committees </a:t>
            </a:r>
          </a:p>
        </p:txBody>
      </p:sp>
      <p:sp>
        <p:nvSpPr>
          <p:cNvPr id="2253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FB19A69-57AF-4938-96D8-83BD47625D4C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498475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OFFICERS (Chapter 4)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2132013"/>
            <a:ext cx="7739743" cy="4389437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Foreperson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 appointed by the judge as required</a:t>
            </a:r>
          </a:p>
          <a:p>
            <a:pPr eaLnBrk="1" hangingPunct="1">
              <a:lnSpc>
                <a:spcPct val="70000"/>
              </a:lnSpc>
              <a:buFont typeface="Wingdings 2" pitchFamily="-111" charset="2"/>
              <a:buNone/>
            </a:pPr>
            <a:r>
              <a:rPr lang="en-US" sz="2800" dirty="0">
                <a:latin typeface="+mj-lt"/>
                <a:ea typeface="ＭＳ Ｐゴシック" pitchFamily="-111" charset="-128"/>
              </a:rPr>
              <a:t>   by Penal Code section 912</a:t>
            </a:r>
          </a:p>
          <a:p>
            <a:pPr eaLnBrk="1" hangingPunct="1">
              <a:lnSpc>
                <a:spcPct val="70000"/>
              </a:lnSpc>
            </a:pPr>
            <a:endParaRPr lang="en-US" sz="28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Other officers </a:t>
            </a:r>
            <a:r>
              <a:rPr lang="en-US" sz="2800" dirty="0">
                <a:latin typeface="+mj-lt"/>
                <a:ea typeface="ＭＳ Ｐゴシック" pitchFamily="-111" charset="-128"/>
              </a:rPr>
              <a:t>per your Procedures Manual (not required by law):</a:t>
            </a:r>
          </a:p>
          <a:p>
            <a:pPr eaLnBrk="1" hangingPunct="1">
              <a:lnSpc>
                <a:spcPct val="70000"/>
              </a:lnSpc>
            </a:pPr>
            <a:endParaRPr lang="en-US" sz="1600" dirty="0">
              <a:latin typeface="+mj-lt"/>
              <a:ea typeface="ＭＳ Ｐゴシック" pitchFamily="-111" charset="-128"/>
            </a:endParaRPr>
          </a:p>
          <a:p>
            <a:pPr lvl="1" eaLnBrk="1" hangingPunct="1">
              <a:lnSpc>
                <a:spcPct val="70000"/>
              </a:lnSpc>
            </a:pPr>
            <a:r>
              <a:rPr lang="en-US" sz="2900" dirty="0">
                <a:latin typeface="+mj-lt"/>
                <a:ea typeface="ＭＳ Ｐゴシック" pitchFamily="-111" charset="-128"/>
              </a:rPr>
              <a:t>Foreperson pro tem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900" dirty="0">
                <a:latin typeface="+mj-lt"/>
                <a:ea typeface="ＭＳ Ｐゴシック" pitchFamily="-111" charset="-128"/>
              </a:rPr>
              <a:t>Recording secretary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900" dirty="0">
                <a:latin typeface="+mj-lt"/>
                <a:ea typeface="ＭＳ Ｐゴシック" pitchFamily="-111" charset="-128"/>
              </a:rPr>
              <a:t>Corresponding secretary</a:t>
            </a:r>
          </a:p>
          <a:p>
            <a:pPr lvl="1" eaLnBrk="1" hangingPunct="1">
              <a:lnSpc>
                <a:spcPct val="70000"/>
              </a:lnSpc>
            </a:pPr>
            <a:r>
              <a:rPr lang="en-US" sz="2900" dirty="0">
                <a:latin typeface="+mj-lt"/>
                <a:ea typeface="ＭＳ Ｐゴシック" pitchFamily="-111" charset="-128"/>
              </a:rPr>
              <a:t>Sergeant-at-arms</a:t>
            </a:r>
          </a:p>
          <a:p>
            <a:pPr lvl="1" eaLnBrk="1" hangingPunct="1">
              <a:lnSpc>
                <a:spcPct val="70000"/>
              </a:lnSpc>
              <a:buClr>
                <a:srgbClr val="0F6FC6"/>
              </a:buClr>
            </a:pPr>
            <a:r>
              <a:rPr lang="en-US" sz="2900" dirty="0">
                <a:solidFill>
                  <a:prstClr val="black"/>
                </a:solidFill>
                <a:latin typeface="Calibri"/>
                <a:ea typeface="ＭＳ Ｐゴシック" pitchFamily="-111" charset="-128"/>
              </a:rPr>
              <a:t>Information technology liaison</a:t>
            </a:r>
          </a:p>
          <a:p>
            <a:pPr lvl="1" eaLnBrk="1" hangingPunct="1">
              <a:lnSpc>
                <a:spcPct val="70000"/>
              </a:lnSpc>
              <a:buClr>
                <a:srgbClr val="0F6FC6"/>
              </a:buClr>
            </a:pPr>
            <a:r>
              <a:rPr lang="en-US" sz="2900" dirty="0">
                <a:solidFill>
                  <a:prstClr val="black"/>
                </a:solidFill>
                <a:latin typeface="Calibri"/>
                <a:ea typeface="ＭＳ Ｐゴシック" pitchFamily="-111" charset="-128"/>
              </a:rPr>
              <a:t>Financial officer</a:t>
            </a:r>
          </a:p>
          <a:p>
            <a:pPr marL="393700" lvl="1" indent="0" eaLnBrk="1" hangingPunct="1">
              <a:lnSpc>
                <a:spcPct val="70000"/>
              </a:lnSpc>
              <a:buNone/>
            </a:pPr>
            <a:endParaRPr lang="en-US" sz="2800" dirty="0">
              <a:latin typeface="+mj-lt"/>
              <a:ea typeface="ＭＳ Ｐゴシック" pitchFamily="-111" charset="-128"/>
            </a:endParaRPr>
          </a:p>
          <a:p>
            <a:pPr lvl="1" eaLnBrk="1" hangingPunct="1">
              <a:lnSpc>
                <a:spcPct val="70000"/>
              </a:lnSpc>
            </a:pPr>
            <a:endParaRPr lang="en-US" sz="1500" dirty="0">
              <a:ea typeface="ＭＳ Ｐゴシック" pitchFamily="-111" charset="-128"/>
            </a:endParaRPr>
          </a:p>
          <a:p>
            <a:pPr eaLnBrk="1" hangingPunct="1">
              <a:lnSpc>
                <a:spcPct val="70000"/>
              </a:lnSpc>
            </a:pPr>
            <a:endParaRPr lang="en-US" sz="2200" dirty="0">
              <a:ea typeface="ＭＳ Ｐゴシック" pitchFamily="-111" charset="-128"/>
            </a:endParaRPr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B66C472-A15E-44EE-8027-B0C0EAFBA1E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457200" y="417513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FOREPERSON’S ROLE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457201" y="1828799"/>
            <a:ext cx="7967472" cy="43926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800" dirty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000" dirty="0">
                <a:latin typeface="+mj-lt"/>
                <a:ea typeface="ＭＳ Ｐゴシック" pitchFamily="-111" charset="-128"/>
              </a:rPr>
              <a:t>The jury makes all important decisions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sz="12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Foreperson has just one vote</a:t>
            </a: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None/>
            </a:pPr>
            <a:endParaRPr lang="en-US" sz="8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Foreperson has several additional duties and a few additional powers</a:t>
            </a:r>
          </a:p>
          <a:p>
            <a:pPr marL="0" indent="0" eaLnBrk="1" hangingPunct="1">
              <a:lnSpc>
                <a:spcPct val="90000"/>
              </a:lnSpc>
              <a:spcBef>
                <a:spcPts val="1200"/>
              </a:spcBef>
              <a:buNone/>
            </a:pPr>
            <a:endParaRPr lang="en-US" sz="8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Foreperson keeps the jury on track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dirty="0">
                <a:latin typeface="+mj-lt"/>
                <a:ea typeface="ＭＳ Ｐゴシック" pitchFamily="-111" charset="-128"/>
              </a:rPr>
              <a:t> Acts as a facilitator, not “the boss” or gatekeeper</a:t>
            </a:r>
          </a:p>
          <a:p>
            <a:pPr eaLnBrk="1" hangingPunct="1">
              <a:lnSpc>
                <a:spcPct val="90000"/>
              </a:lnSpc>
            </a:pPr>
            <a:endParaRPr lang="en-US" sz="1800" dirty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2458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32EEE5-97CA-4C48-B19F-ED025477C3D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3482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GRAND JURY 101</a:t>
            </a:r>
            <a:br>
              <a:rPr lang="en-US" sz="4500" dirty="0">
                <a:ea typeface="ＭＳ Ｐゴシック" pitchFamily="-111" charset="-128"/>
              </a:rPr>
            </a:br>
            <a:r>
              <a:rPr lang="en-US" sz="4500" dirty="0">
                <a:ea typeface="ＭＳ Ｐゴシック" pitchFamily="-111" charset="-128"/>
              </a:rPr>
              <a:t>PART 1: GETTING STARTED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8600" y="1970468"/>
            <a:ext cx="8371114" cy="44824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1800"/>
              </a:spcAft>
              <a:defRPr/>
            </a:pPr>
            <a:r>
              <a:rPr lang="en-US" sz="3400" dirty="0">
                <a:latin typeface="+mj-lt"/>
                <a:ea typeface="ＭＳ Ｐゴシック" pitchFamily="-111" charset="-128"/>
                <a:cs typeface="ＭＳ Ｐゴシック" pitchFamily="-111" charset="-128"/>
              </a:rPr>
              <a:t>In this session we will cover:</a:t>
            </a:r>
            <a:endParaRPr lang="en-US" sz="3400" dirty="0">
              <a:latin typeface="+mj-lt"/>
            </a:endParaRPr>
          </a:p>
          <a:p>
            <a:pPr lvl="1" eaLnBrk="1" hangingPunct="1"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400" dirty="0">
                <a:latin typeface="+mj-lt"/>
              </a:rPr>
              <a:t>The grand jury’s relationship to the court and county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  <a:defRPr/>
            </a:pPr>
            <a:r>
              <a:rPr lang="en-US" sz="3400" dirty="0">
                <a:latin typeface="+mj-lt"/>
              </a:rPr>
              <a:t>Rules of procedure—your Procedures Manual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  <a:defRPr/>
            </a:pPr>
            <a:r>
              <a:rPr lang="en-US" sz="3400" dirty="0">
                <a:latin typeface="+mj-lt"/>
              </a:rPr>
              <a:t>Meetings and attendance</a:t>
            </a:r>
          </a:p>
          <a:p>
            <a:pPr lvl="1" eaLnBrk="1" hangingPunct="1">
              <a:lnSpc>
                <a:spcPct val="80000"/>
              </a:lnSpc>
              <a:spcBef>
                <a:spcPts val="1800"/>
              </a:spcBef>
              <a:defRPr/>
            </a:pPr>
            <a:r>
              <a:rPr lang="en-US" sz="3400" dirty="0">
                <a:latin typeface="+mj-lt"/>
              </a:rPr>
              <a:t>Annual timeline of activities</a:t>
            </a:r>
          </a:p>
          <a:p>
            <a:pPr lvl="5">
              <a:lnSpc>
                <a:spcPct val="90000"/>
              </a:lnSpc>
              <a:buFont typeface="Wingdings 2"/>
              <a:buNone/>
              <a:defRPr/>
            </a:pPr>
            <a:r>
              <a:rPr lang="en-US" sz="2800" i="1" dirty="0">
                <a:latin typeface="+mj-lt"/>
              </a:rPr>
              <a:t>Our focus – </a:t>
            </a:r>
            <a:r>
              <a:rPr lang="en-US" sz="2800" b="1" i="1" dirty="0">
                <a:latin typeface="+mj-lt"/>
              </a:rPr>
              <a:t>Shasta County </a:t>
            </a:r>
            <a:r>
              <a:rPr lang="en-US" sz="2800" i="1" dirty="0">
                <a:latin typeface="+mj-lt"/>
              </a:rPr>
              <a:t>Grand Jury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8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sz="2600" dirty="0"/>
          </a:p>
          <a:p>
            <a:pPr lvl="1" eaLnBrk="1" hangingPunct="1">
              <a:lnSpc>
                <a:spcPct val="90000"/>
              </a:lnSpc>
              <a:defRPr/>
            </a:pPr>
            <a:endParaRPr lang="en-US" sz="1700" dirty="0"/>
          </a:p>
          <a:p>
            <a:pPr lvl="1" eaLnBrk="1" hangingPunct="1">
              <a:lnSpc>
                <a:spcPct val="90000"/>
              </a:lnSpc>
              <a:buFont typeface="Wingdings 2" pitchFamily="-111" charset="2"/>
              <a:buNone/>
              <a:defRPr/>
            </a:pPr>
            <a:endParaRPr lang="en-US" sz="2200" dirty="0"/>
          </a:p>
        </p:txBody>
      </p:sp>
      <p:sp>
        <p:nvSpPr>
          <p:cNvPr id="6148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12F3AA9-72E3-4A3A-8E78-A92504A73E0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51807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FOREPERSON’S DUTIES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915886"/>
            <a:ext cx="8229600" cy="4680177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sz="2900" dirty="0">
                <a:latin typeface="+mj-lt"/>
                <a:ea typeface="ＭＳ Ｐゴシック" pitchFamily="-111" charset="-128"/>
              </a:rPr>
              <a:t>Nominates officers, organizes committee assignments</a:t>
            </a:r>
          </a:p>
          <a:p>
            <a:pPr eaLnBrk="1" hangingPunct="1">
              <a:spcBef>
                <a:spcPts val="1800"/>
              </a:spcBef>
            </a:pPr>
            <a:r>
              <a:rPr lang="en-US" sz="2900" dirty="0">
                <a:latin typeface="+mj-lt"/>
                <a:ea typeface="ＭＳ Ｐゴシック" pitchFamily="-111" charset="-128"/>
              </a:rPr>
              <a:t>Prepares meeting agendas and leads meetings</a:t>
            </a:r>
          </a:p>
          <a:p>
            <a:pPr eaLnBrk="1" hangingPunct="1">
              <a:spcBef>
                <a:spcPts val="1800"/>
              </a:spcBef>
            </a:pPr>
            <a:r>
              <a:rPr lang="en-US" sz="2900" dirty="0">
                <a:latin typeface="+mj-lt"/>
                <a:ea typeface="ＭＳ Ｐゴシック" pitchFamily="-111" charset="-128"/>
              </a:rPr>
              <a:t>Interfaces with the PJ, County Counsel, DA, etc. </a:t>
            </a:r>
          </a:p>
          <a:p>
            <a:pPr eaLnBrk="1" hangingPunct="1">
              <a:spcBef>
                <a:spcPts val="1800"/>
              </a:spcBef>
            </a:pPr>
            <a:r>
              <a:rPr lang="en-US" sz="2900" dirty="0">
                <a:latin typeface="+mj-lt"/>
                <a:ea typeface="ＭＳ Ｐゴシック" pitchFamily="-111" charset="-128"/>
              </a:rPr>
              <a:t>Administers oaths (if used)*</a:t>
            </a:r>
          </a:p>
          <a:p>
            <a:pPr eaLnBrk="1" hangingPunct="1">
              <a:spcBef>
                <a:spcPts val="1800"/>
              </a:spcBef>
            </a:pPr>
            <a:r>
              <a:rPr lang="en-US" sz="2900" dirty="0">
                <a:latin typeface="+mj-lt"/>
                <a:ea typeface="ＭＳ Ｐゴシック" pitchFamily="-111" charset="-128"/>
              </a:rPr>
              <a:t>Acts as the jury’s spokesperson at end of term*</a:t>
            </a:r>
          </a:p>
          <a:p>
            <a:pPr eaLnBrk="1" hangingPunct="1">
              <a:spcBef>
                <a:spcPts val="1800"/>
              </a:spcBef>
            </a:pPr>
            <a:r>
              <a:rPr lang="en-US" sz="2900" dirty="0">
                <a:latin typeface="+mj-lt"/>
                <a:ea typeface="ＭＳ Ｐゴシック" pitchFamily="-111" charset="-128"/>
              </a:rPr>
              <a:t>Handles other administrative tasks</a:t>
            </a:r>
          </a:p>
          <a:p>
            <a:pPr lvl="1" eaLnBrk="1" hangingPunct="1">
              <a:buFont typeface="Wingdings 2" pitchFamily="-111" charset="2"/>
              <a:buNone/>
            </a:pPr>
            <a:r>
              <a:rPr lang="en-US" dirty="0">
                <a:latin typeface="+mj-lt"/>
                <a:ea typeface="ＭＳ Ｐゴシック" pitchFamily="-111" charset="-128"/>
              </a:rPr>
              <a:t>							*Required by law</a:t>
            </a:r>
          </a:p>
          <a:p>
            <a:pPr lvl="1"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2560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F5D760-0C79-438C-A74C-A2C0FE9D320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835479"/>
            <a:ext cx="8229600" cy="884464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FOREPERSON PRO TEM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457200" y="1989456"/>
            <a:ext cx="8055429" cy="4389437"/>
          </a:xfrm>
        </p:spPr>
        <p:txBody>
          <a:bodyPr/>
          <a:lstStyle/>
          <a:p>
            <a:pPr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Acts as foreperson in absence of foreperson</a:t>
            </a:r>
          </a:p>
          <a:p>
            <a:pPr eaLnBrk="1" hangingPunct="1">
              <a:spcBef>
                <a:spcPts val="18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Assists foreperson with administrative and personnel issues</a:t>
            </a:r>
          </a:p>
          <a:p>
            <a:pPr eaLnBrk="1" hangingPunct="1">
              <a:spcBef>
                <a:spcPts val="18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Can attend committee meetings</a:t>
            </a:r>
          </a:p>
          <a:p>
            <a:pPr eaLnBrk="1" hangingPunct="1">
              <a:spcBef>
                <a:spcPts val="18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Can schedule site visits</a:t>
            </a:r>
          </a:p>
          <a:p>
            <a:pPr eaLnBrk="1" hangingPunct="1">
              <a:spcBef>
                <a:spcPts val="18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Can act as the grand jury’s training officer</a:t>
            </a:r>
          </a:p>
          <a:p>
            <a:pPr eaLnBrk="1" hangingPunct="1">
              <a:spcBef>
                <a:spcPts val="1800"/>
              </a:spcBef>
            </a:pPr>
            <a:r>
              <a:rPr lang="en-US" sz="3000" dirty="0">
                <a:latin typeface="+mj-lt"/>
                <a:ea typeface="ＭＳ Ｐゴシック" pitchFamily="-111" charset="-128"/>
              </a:rPr>
              <a:t>Helps mentor alternates</a:t>
            </a:r>
          </a:p>
        </p:txBody>
      </p:sp>
      <p:sp>
        <p:nvSpPr>
          <p:cNvPr id="2662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929E7FD-CD30-439D-BD54-1BFBB3855AB5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49779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RECORDING SECRETARY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>
          <a:xfrm>
            <a:off x="457200" y="2166257"/>
            <a:ext cx="8066314" cy="385735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24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Takes minutes of meetings (the full jury reviews, amends, and adopts them)</a:t>
            </a:r>
          </a:p>
          <a:p>
            <a:pPr eaLnBrk="1" hangingPunct="1">
              <a:lnSpc>
                <a:spcPct val="80000"/>
              </a:lnSpc>
              <a:spcAft>
                <a:spcPts val="24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Keeps a record of attendance at meetings; provides notice of meetings</a:t>
            </a:r>
          </a:p>
          <a:p>
            <a:pPr eaLnBrk="1" hangingPunct="1">
              <a:lnSpc>
                <a:spcPct val="80000"/>
              </a:lnSpc>
              <a:spcAft>
                <a:spcPts val="24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Ensures that absent jurors get copies of documents distributed during a missed meeting</a:t>
            </a:r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70BD878-BCA2-4F5E-B24E-A6543533CC5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60664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CORRESPONDING SECRETARY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800100" y="2133601"/>
            <a:ext cx="7623810" cy="3981449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Aft>
                <a:spcPts val="18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Receives, organizes and safeguards all other grand jury paperwork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Picks up and distributes the mail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Prepares and maintains the correspondence and complaint logs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3000" dirty="0">
                <a:latin typeface="+mj-lt"/>
                <a:ea typeface="ＭＳ Ｐゴシック" pitchFamily="-111" charset="-128"/>
              </a:rPr>
              <a:t>Prepares correspondence approved by the grand jury</a:t>
            </a: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2867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7396DA-5D05-47E0-9D79-236E0F1B1F37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82436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SERGEANT-AT-ARMS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00100" y="2154618"/>
            <a:ext cx="7429500" cy="425324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3200" dirty="0">
                <a:latin typeface="+mj-lt"/>
                <a:ea typeface="ＭＳ Ｐゴシック" pitchFamily="-111" charset="-128"/>
              </a:rPr>
              <a:t>Keeps outsiders out of meeting room during jury deliberations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3200" dirty="0">
                <a:latin typeface="+mj-lt"/>
                <a:ea typeface="ＭＳ Ｐゴシック" pitchFamily="-111" charset="-128"/>
              </a:rPr>
              <a:t>Maintains order and security of the meeting room</a:t>
            </a:r>
          </a:p>
          <a:p>
            <a:pPr eaLnBrk="1" hangingPunct="1">
              <a:lnSpc>
                <a:spcPct val="8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3200" dirty="0">
                <a:latin typeface="+mj-lt"/>
                <a:ea typeface="ＭＳ Ｐゴシック" pitchFamily="-111" charset="-128"/>
              </a:rPr>
              <a:t>Ensures that confidential documents which are no longer needed are destroyed in a confidential manner</a:t>
            </a:r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3DC3EB-F862-4D9F-9258-31663FEC8B24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400050" y="950976"/>
            <a:ext cx="8229600" cy="1291082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INFORMATION TECHNOLOGY</a:t>
            </a:r>
            <a:br>
              <a:rPr lang="en-US" sz="4200" dirty="0">
                <a:ea typeface="ＭＳ Ｐゴシック" pitchFamily="-111" charset="-128"/>
              </a:rPr>
            </a:br>
            <a:r>
              <a:rPr lang="en-US" sz="4200" dirty="0">
                <a:ea typeface="ＭＳ Ｐゴシック" pitchFamily="-111" charset="-128"/>
              </a:rPr>
              <a:t>LIAISON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800100" y="2514600"/>
            <a:ext cx="7429500" cy="3657600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Must have computer competency</a:t>
            </a:r>
          </a:p>
          <a:p>
            <a:pPr eaLnBrk="1" hangingPunct="1"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Interacts with County IT Department</a:t>
            </a:r>
          </a:p>
          <a:p>
            <a:pPr eaLnBrk="1" hangingPunct="1"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Mentors and trains jurors on computer and email skills</a:t>
            </a:r>
          </a:p>
          <a:p>
            <a:pPr eaLnBrk="1" hangingPunct="1"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Maintains and supervises use of electronic equipment</a:t>
            </a:r>
          </a:p>
          <a:p>
            <a:pPr eaLnBrk="1" hangingPunct="1">
              <a:spcBef>
                <a:spcPts val="1800"/>
              </a:spcBef>
            </a:pPr>
            <a:endParaRPr lang="en-US" sz="2800" dirty="0">
              <a:latin typeface="+mj-lt"/>
              <a:ea typeface="ＭＳ Ｐゴシック" pitchFamily="-111" charset="-128"/>
            </a:endParaRPr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3DC3EB-F862-4D9F-9258-31663FEC8B24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53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439739"/>
            <a:ext cx="8229600" cy="1028454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COMMITTEES (Chapter 5)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35617"/>
            <a:ext cx="8686800" cy="4714383"/>
          </a:xfrm>
        </p:spPr>
        <p:txBody>
          <a:bodyPr/>
          <a:lstStyle/>
          <a:p>
            <a:pPr marL="0" indent="0" eaLnBrk="1" hangingPunct="1">
              <a:spcBef>
                <a:spcPts val="1800"/>
              </a:spcBef>
              <a:buNone/>
            </a:pPr>
            <a:r>
              <a:rPr lang="en-US" sz="3200" dirty="0">
                <a:latin typeface="+mj-lt"/>
                <a:ea typeface="ＭＳ Ｐゴシック" pitchFamily="-111" charset="-128"/>
              </a:rPr>
              <a:t>Selection process:</a:t>
            </a:r>
          </a:p>
          <a:p>
            <a:pPr eaLnBrk="1" hangingPunct="1">
              <a:spcBef>
                <a:spcPts val="6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Jurors fill out Personal and Professional Information Questionnaire 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Foreperson nominates officers and proposes committee assignments based on preferences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Entire jury votes on officers and committee assignments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Committees choose own chairs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Officers, chairs, and assignments can be changed</a:t>
            </a:r>
          </a:p>
          <a:p>
            <a:pPr eaLnBrk="1" hangingPunct="1"/>
            <a:endParaRPr lang="en-US" dirty="0">
              <a:ea typeface="ＭＳ Ｐゴシック" pitchFamily="-111" charset="-128"/>
            </a:endParaRPr>
          </a:p>
        </p:txBody>
      </p:sp>
      <p:sp>
        <p:nvSpPr>
          <p:cNvPr id="34820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847CEC-4A29-46AF-A572-58A95930F917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814857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 TYPES OF COMMITTEES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457200" y="1803042"/>
            <a:ext cx="8229600" cy="4752303"/>
          </a:xfrm>
        </p:spPr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Standing and/or ad hoc</a:t>
            </a:r>
          </a:p>
          <a:p>
            <a:pPr eaLnBrk="1" hangingPunct="1">
              <a:spcAft>
                <a:spcPts val="600"/>
              </a:spcAft>
            </a:pPr>
            <a:r>
              <a:rPr lang="en-US" sz="2900" dirty="0">
                <a:latin typeface="+mj-lt"/>
                <a:ea typeface="ＭＳ Ｐゴシック" pitchFamily="-111" charset="-128"/>
              </a:rPr>
              <a:t>Investigative and administrative committees</a:t>
            </a:r>
          </a:p>
          <a:p>
            <a:pPr eaLnBrk="1" hangingPunct="1">
              <a:spcAft>
                <a:spcPts val="600"/>
              </a:spcAft>
            </a:pPr>
            <a:r>
              <a:rPr lang="en-US" sz="2900" b="1" dirty="0">
                <a:latin typeface="+mj-lt"/>
                <a:ea typeface="ＭＳ Ｐゴシック" pitchFamily="-111" charset="-128"/>
              </a:rPr>
              <a:t>Investigative standing committees </a:t>
            </a:r>
            <a:r>
              <a:rPr lang="en-US" sz="2900" dirty="0">
                <a:latin typeface="+mj-lt"/>
                <a:ea typeface="ＭＳ Ｐゴシック" pitchFamily="-111" charset="-128"/>
              </a:rPr>
              <a:t>might include</a:t>
            </a:r>
            <a:r>
              <a:rPr lang="en-US" sz="2800" dirty="0">
                <a:latin typeface="+mj-lt"/>
                <a:ea typeface="ＭＳ Ｐゴシック" pitchFamily="-111" charset="-128"/>
              </a:rPr>
              <a:t>: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County Government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City Government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Local Districts and Agencies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Criminal Justice/Public Safety</a:t>
            </a:r>
          </a:p>
          <a:p>
            <a:pPr marL="393700" lvl="1" indent="0" eaLnBrk="1" hangingPunct="1">
              <a:buNone/>
            </a:pPr>
            <a:endParaRPr lang="en-US" dirty="0">
              <a:ea typeface="ＭＳ Ｐゴシック" pitchFamily="-111" charset="-128"/>
            </a:endParaRPr>
          </a:p>
          <a:p>
            <a:pPr eaLnBrk="1" hangingPunct="1"/>
            <a:endParaRPr lang="en-US" dirty="0">
              <a:ea typeface="ＭＳ Ｐゴシック" pitchFamily="-111" charset="-128"/>
            </a:endParaRPr>
          </a:p>
          <a:p>
            <a:pPr eaLnBrk="1" hangingPunct="1"/>
            <a:endParaRPr lang="en-US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3174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AA23477-A1CD-400D-8BF8-C39AC6B88C8A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374651"/>
            <a:ext cx="8229600" cy="1682750"/>
          </a:xfrm>
        </p:spPr>
        <p:txBody>
          <a:bodyPr/>
          <a:lstStyle/>
          <a:p>
            <a:pPr algn="ctr"/>
            <a:r>
              <a:rPr lang="en-US" dirty="0">
                <a:ea typeface="ＭＳ Ｐゴシック" pitchFamily="-111" charset="-128"/>
              </a:rPr>
              <a:t> </a:t>
            </a:r>
            <a:r>
              <a:rPr lang="en-US" sz="4200" dirty="0">
                <a:ea typeface="ＭＳ Ｐゴシック" pitchFamily="-111" charset="-128"/>
              </a:rPr>
              <a:t>DUTIES OF </a:t>
            </a:r>
            <a:br>
              <a:rPr lang="en-US" sz="4200" dirty="0">
                <a:ea typeface="ＭＳ Ｐゴシック" pitchFamily="-111" charset="-128"/>
              </a:rPr>
            </a:br>
            <a:r>
              <a:rPr lang="en-US" sz="4200" dirty="0">
                <a:ea typeface="ＭＳ Ｐゴシック" pitchFamily="-111" charset="-128"/>
              </a:rPr>
              <a:t> INVESTIGATIVE COMMITTEES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57199" y="2331077"/>
            <a:ext cx="8442101" cy="4526924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Review topic ideas and recommend acceptance or rejection by panel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Conduct investigations (research, interviews, observations)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Inform full panel of progress</a:t>
            </a:r>
          </a:p>
          <a:p>
            <a:pPr>
              <a:lnSpc>
                <a:spcPct val="80000"/>
              </a:lnSpc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Write draft reports (if appropriate)</a:t>
            </a:r>
          </a:p>
          <a:p>
            <a:pPr lvl="1">
              <a:lnSpc>
                <a:spcPct val="80000"/>
              </a:lnSpc>
              <a:spcBef>
                <a:spcPts val="1800"/>
              </a:spcBef>
            </a:pPr>
            <a:r>
              <a:rPr lang="en-US" sz="3200" dirty="0">
                <a:latin typeface="+mj-lt"/>
                <a:ea typeface="ＭＳ Ｐゴシック" pitchFamily="-111" charset="-128"/>
              </a:rPr>
              <a:t>But the reports are grand jury reports, not committee reports</a:t>
            </a:r>
          </a:p>
        </p:txBody>
      </p:sp>
      <p:sp>
        <p:nvSpPr>
          <p:cNvPr id="3277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D7E6E72-6097-4AA7-8460-0475F5DEF5D7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501775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ADMINISTRATIVE </a:t>
            </a:r>
            <a:br>
              <a:rPr lang="en-US" sz="4200" dirty="0">
                <a:ea typeface="ＭＳ Ｐゴシック" pitchFamily="-111" charset="-128"/>
              </a:rPr>
            </a:br>
            <a:r>
              <a:rPr lang="en-US" sz="4200" dirty="0">
                <a:ea typeface="ＭＳ Ｐゴシック" pitchFamily="-111" charset="-128"/>
              </a:rPr>
              <a:t>AND AD HOC COMMITTEES</a:t>
            </a: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74914" y="2318198"/>
            <a:ext cx="7794172" cy="4277866"/>
          </a:xfrm>
        </p:spPr>
        <p:txBody>
          <a:bodyPr/>
          <a:lstStyle/>
          <a:p>
            <a:pPr eaLnBrk="1" hangingPunct="1"/>
            <a:r>
              <a:rPr lang="en-US" sz="3000" b="1" dirty="0">
                <a:latin typeface="+mj-lt"/>
                <a:ea typeface="ＭＳ Ｐゴシック" pitchFamily="-111" charset="-128"/>
              </a:rPr>
              <a:t>Administrative</a:t>
            </a:r>
            <a:r>
              <a:rPr lang="en-US" sz="3000" dirty="0">
                <a:latin typeface="+mj-lt"/>
                <a:ea typeface="ＭＳ Ｐゴシック" pitchFamily="-111" charset="-128"/>
              </a:rPr>
              <a:t> </a:t>
            </a:r>
            <a:r>
              <a:rPr lang="en-US" sz="3000" b="1" dirty="0">
                <a:latin typeface="+mj-lt"/>
                <a:ea typeface="ＭＳ Ｐゴシック" pitchFamily="-111" charset="-128"/>
              </a:rPr>
              <a:t>standing committees </a:t>
            </a:r>
            <a:r>
              <a:rPr lang="en-US" sz="3000" dirty="0">
                <a:latin typeface="+mj-lt"/>
                <a:ea typeface="ＭＳ Ｐゴシック" pitchFamily="-111" charset="-128"/>
              </a:rPr>
              <a:t>might include:</a:t>
            </a: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Continuity/Editorial</a:t>
            </a: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Complaint</a:t>
            </a: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Executive</a:t>
            </a:r>
          </a:p>
          <a:p>
            <a:pPr lvl="1" eaLnBrk="1" hangingPunct="1"/>
            <a:r>
              <a:rPr lang="en-US" sz="3000">
                <a:latin typeface="+mj-lt"/>
                <a:ea typeface="ＭＳ Ｐゴシック" pitchFamily="-111" charset="-128"/>
              </a:rPr>
              <a:t>Social</a:t>
            </a:r>
            <a:endParaRPr lang="en-US" sz="30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Ad hoc committees can be formed when needed</a:t>
            </a:r>
          </a:p>
          <a:p>
            <a:pPr eaLnBrk="1" hangingPunct="1">
              <a:buFont typeface="Wingdings 2" pitchFamily="-111" charset="2"/>
              <a:buNone/>
            </a:pPr>
            <a:endParaRPr lang="en-US" sz="3000" dirty="0">
              <a:ea typeface="ＭＳ Ｐゴシック" pitchFamily="-111" charset="-128"/>
            </a:endParaRPr>
          </a:p>
          <a:p>
            <a:pPr lvl="1" eaLnBrk="1" hangingPunct="1"/>
            <a:endParaRPr lang="en-US" dirty="0">
              <a:ea typeface="ＭＳ Ｐゴシック" pitchFamily="-111" charset="-128"/>
            </a:endParaRPr>
          </a:p>
          <a:p>
            <a:pPr lvl="1" eaLnBrk="1" hangingPunct="1"/>
            <a:endParaRPr lang="en-US" dirty="0">
              <a:ea typeface="ＭＳ Ｐゴシック" pitchFamily="-111" charset="-128"/>
            </a:endParaRPr>
          </a:p>
        </p:txBody>
      </p:sp>
      <p:sp>
        <p:nvSpPr>
          <p:cNvPr id="3379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E15966-98AF-43A8-BDC3-4067F0BED295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3625"/>
            <a:ext cx="8229600" cy="1143000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en-US" sz="4000" dirty="0">
                <a:ea typeface="ＭＳ Ｐゴシック" pitchFamily="-111" charset="-128"/>
              </a:rPr>
              <a:t>THE JURY’S RELATIONSHIP WITH THE SUPERIOR COURT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457200" y="2206625"/>
            <a:ext cx="8229600" cy="4389438"/>
          </a:xfrm>
        </p:spPr>
        <p:txBody>
          <a:bodyPr/>
          <a:lstStyle/>
          <a:p>
            <a:pPr eaLnBrk="1" hangingPunct="1"/>
            <a:endParaRPr lang="en-US" sz="1700" dirty="0">
              <a:ea typeface="ＭＳ Ｐゴシック" pitchFamily="-111" charset="-128"/>
            </a:endParaRP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Grand jurors are selected by and act under the direction of the </a:t>
            </a:r>
            <a:r>
              <a:rPr lang="en-US" sz="3200" b="1" dirty="0">
                <a:latin typeface="+mj-lt"/>
                <a:ea typeface="ＭＳ Ｐゴシック" pitchFamily="-111" charset="-128"/>
              </a:rPr>
              <a:t>superior court</a:t>
            </a:r>
          </a:p>
          <a:p>
            <a:pPr eaLnBrk="1" hangingPunct="1">
              <a:buFont typeface="Wingdings 2" pitchFamily="-111" charset="2"/>
              <a:buNone/>
            </a:pPr>
            <a:endParaRPr lang="en-US" sz="1200" b="1" dirty="0">
              <a:latin typeface="+mj-lt"/>
              <a:ea typeface="ＭＳ Ｐゴシック" pitchFamily="-111" charset="-128"/>
            </a:endParaRP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The grand jury is “an arm of the court”</a:t>
            </a:r>
          </a:p>
          <a:p>
            <a:pPr lvl="1" eaLnBrk="1" hangingPunct="1"/>
            <a:endParaRPr lang="en-US" sz="1400" dirty="0">
              <a:latin typeface="+mj-lt"/>
              <a:ea typeface="ＭＳ Ｐゴシック" pitchFamily="-111" charset="-128"/>
            </a:endParaRPr>
          </a:p>
          <a:p>
            <a:pPr lvl="1" eaLnBrk="1" hangingPunct="1"/>
            <a:r>
              <a:rPr lang="en-US" sz="3000" dirty="0">
                <a:latin typeface="+mj-lt"/>
                <a:ea typeface="ＭＳ Ｐゴシック" pitchFamily="-111" charset="-128"/>
              </a:rPr>
              <a:t>Presiding judge gives jurors a charge and provides general supervision</a:t>
            </a:r>
          </a:p>
        </p:txBody>
      </p:sp>
      <p:sp>
        <p:nvSpPr>
          <p:cNvPr id="717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DC75105-D663-4349-90E9-D97E660463F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314450"/>
          </a:xfrm>
        </p:spPr>
        <p:txBody>
          <a:bodyPr/>
          <a:lstStyle/>
          <a:p>
            <a:pPr algn="ctr" eaLnBrk="1" hangingPunct="1"/>
            <a:r>
              <a:rPr lang="en-US">
                <a:ea typeface="ＭＳ Ｐゴシック" pitchFamily="-111" charset="-128"/>
              </a:rPr>
              <a:t>QUESTIONS?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182624" y="2683510"/>
            <a:ext cx="6742176" cy="3461258"/>
          </a:xfrm>
        </p:spPr>
        <p:txBody>
          <a:bodyPr/>
          <a:lstStyle/>
          <a:p>
            <a:pPr algn="ctr" eaLnBrk="1" hangingPunct="1">
              <a:buFont typeface="Wingdings 2" pitchFamily="-111" charset="2"/>
              <a:buNone/>
            </a:pPr>
            <a:r>
              <a:rPr lang="en-US" dirty="0">
                <a:ea typeface="ＭＳ Ｐゴシック" pitchFamily="-111" charset="-128"/>
              </a:rPr>
              <a:t>   </a:t>
            </a:r>
            <a:r>
              <a:rPr lang="en-US" sz="3200" dirty="0">
                <a:latin typeface="+mj-lt"/>
                <a:ea typeface="ＭＳ Ｐゴシック" pitchFamily="-111" charset="-128"/>
              </a:rPr>
              <a:t>Any questions about the topics we’ve covered so far?</a:t>
            </a:r>
          </a:p>
          <a:p>
            <a:pPr eaLnBrk="1" hangingPunct="1">
              <a:buFont typeface="Wingdings 2" pitchFamily="-111" charset="2"/>
              <a:buNone/>
            </a:pPr>
            <a:endParaRPr lang="en-US" sz="3200" dirty="0">
              <a:latin typeface="+mj-lt"/>
              <a:ea typeface="ＭＳ Ｐゴシック" pitchFamily="-111" charset="-128"/>
            </a:endParaRPr>
          </a:p>
          <a:p>
            <a:pPr algn="ctr" eaLnBrk="1" hangingPunct="1">
              <a:buFont typeface="Wingdings 2" pitchFamily="-111" charset="2"/>
              <a:buNone/>
            </a:pPr>
            <a:r>
              <a:rPr lang="en-US" sz="3200" dirty="0">
                <a:latin typeface="+mj-lt"/>
                <a:ea typeface="ＭＳ Ｐゴシック" pitchFamily="-111" charset="-128"/>
              </a:rPr>
              <a:t>Comments from former officers and committee chairs</a:t>
            </a:r>
          </a:p>
        </p:txBody>
      </p:sp>
      <p:sp>
        <p:nvSpPr>
          <p:cNvPr id="3686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418B031-D498-45CA-91C8-A174B44CEAE7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4100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GRAND JURY 101: </a:t>
            </a:r>
            <a:br>
              <a:rPr lang="en-US" sz="4500" dirty="0">
                <a:ea typeface="ＭＳ Ｐゴシック" pitchFamily="-111" charset="-128"/>
              </a:rPr>
            </a:br>
            <a:r>
              <a:rPr lang="en-US" sz="4500" dirty="0">
                <a:ea typeface="ＭＳ Ｐゴシック" pitchFamily="-111" charset="-128"/>
              </a:rPr>
              <a:t>PART 3: LEGAL ISSUES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674914" y="1976438"/>
            <a:ext cx="8011886" cy="4389437"/>
          </a:xfrm>
        </p:spPr>
        <p:txBody>
          <a:bodyPr/>
          <a:lstStyle/>
          <a:p>
            <a:pPr eaLnBrk="1" hangingPunct="1"/>
            <a:endParaRPr lang="en-US" sz="1800" dirty="0">
              <a:ea typeface="ＭＳ Ｐゴシック" pitchFamily="-111" charset="-128"/>
            </a:endParaRPr>
          </a:p>
          <a:p>
            <a:pPr eaLnBrk="1" hangingPunct="1"/>
            <a:endParaRPr lang="en-US" sz="1800" dirty="0">
              <a:ea typeface="ＭＳ Ｐゴシック" pitchFamily="-111" charset="-128"/>
            </a:endParaRP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Grand juror ethics</a:t>
            </a:r>
          </a:p>
          <a:p>
            <a:pPr eaLnBrk="1" hangingPunct="1">
              <a:buFont typeface="Wingdings 2" pitchFamily="-111" charset="2"/>
              <a:buNone/>
            </a:pPr>
            <a:endParaRPr lang="en-US" sz="18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Secrecy and confidentiality</a:t>
            </a:r>
          </a:p>
          <a:p>
            <a:pPr eaLnBrk="1" hangingPunct="1">
              <a:buFont typeface="Wingdings 2" pitchFamily="-111" charset="2"/>
              <a:buNone/>
            </a:pPr>
            <a:endParaRPr lang="en-US" sz="18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Legal advisors</a:t>
            </a:r>
          </a:p>
          <a:p>
            <a:pPr eaLnBrk="1" hangingPunct="1"/>
            <a:endParaRPr lang="en-US" sz="16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3200" dirty="0">
                <a:latin typeface="+mj-lt"/>
                <a:ea typeface="ＭＳ Ｐゴシック" pitchFamily="-111" charset="-128"/>
              </a:rPr>
              <a:t>Grand jury law</a:t>
            </a:r>
            <a:endParaRPr lang="en-US" sz="2800" dirty="0">
              <a:latin typeface="+mj-lt"/>
              <a:ea typeface="ＭＳ Ｐゴシック" pitchFamily="-111" charset="-128"/>
            </a:endParaRPr>
          </a:p>
          <a:p>
            <a:pPr eaLnBrk="1" hangingPunct="1"/>
            <a:endParaRPr lang="en-US" dirty="0">
              <a:ea typeface="ＭＳ Ｐゴシック" pitchFamily="-111" charset="-128"/>
            </a:endParaRPr>
          </a:p>
        </p:txBody>
      </p:sp>
      <p:sp>
        <p:nvSpPr>
          <p:cNvPr id="3789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468432A-D6E5-41A1-9C4F-29DF9B2A2667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732146"/>
            <a:ext cx="8229600" cy="90170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GRAND JUROR ETHICS (Chapter 3)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2340077"/>
            <a:ext cx="8482013" cy="415869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+mj-lt"/>
                <a:ea typeface="ＭＳ Ｐゴシック" pitchFamily="-111" charset="-128"/>
              </a:rPr>
              <a:t>Objectivity, fairness, freedom from bias</a:t>
            </a:r>
          </a:p>
          <a:p>
            <a:pPr eaLnBrk="1" hangingPunct="1">
              <a:lnSpc>
                <a:spcPct val="90000"/>
              </a:lnSpc>
            </a:pPr>
            <a:endParaRPr lang="en-US" sz="16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+mj-lt"/>
                <a:ea typeface="ＭＳ Ｐゴシック" pitchFamily="-111" charset="-128"/>
              </a:rPr>
              <a:t>When a juror must recuse</a:t>
            </a:r>
          </a:p>
          <a:p>
            <a:pPr lvl="1" eaLnBrk="1" hangingPunct="1">
              <a:lnSpc>
                <a:spcPct val="90000"/>
              </a:lnSpc>
            </a:pPr>
            <a:endParaRPr lang="en-US" sz="16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3200" dirty="0">
                <a:latin typeface="+mj-lt"/>
                <a:ea typeface="ＭＳ Ｐゴシック" pitchFamily="-111" charset="-128"/>
              </a:rPr>
              <a:t>Recused juror cannot take any part in investigating or reporting on that entity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dirty="0">
              <a:latin typeface="+mj-lt"/>
              <a:ea typeface="ＭＳ Ｐゴシック" pitchFamily="-111" charset="-128"/>
            </a:endParaRPr>
          </a:p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sz="3200" i="1" dirty="0">
                <a:latin typeface="+mj-lt"/>
                <a:ea typeface="ＭＳ Ｐゴシック" pitchFamily="-111" charset="-128"/>
              </a:rPr>
              <a:t>(to be covered further during CGJA training)</a:t>
            </a:r>
          </a:p>
        </p:txBody>
      </p:sp>
      <p:sp>
        <p:nvSpPr>
          <p:cNvPr id="3891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3AD2344-BBA6-4813-9A91-6553B8290447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298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SECRECY AND </a:t>
            </a:r>
            <a:br>
              <a:rPr lang="en-US" sz="4500" dirty="0">
                <a:ea typeface="ＭＳ Ｐゴシック" pitchFamily="-111" charset="-128"/>
              </a:rPr>
            </a:br>
            <a:r>
              <a:rPr lang="en-US" sz="4500" dirty="0">
                <a:ea typeface="ＭＳ Ｐゴシック" pitchFamily="-111" charset="-128"/>
              </a:rPr>
              <a:t>CONFIDENTIALITY (Chapter 3)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533400" y="2473642"/>
            <a:ext cx="8311896" cy="4105275"/>
          </a:xfrm>
        </p:spPr>
        <p:txBody>
          <a:bodyPr/>
          <a:lstStyle/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Central to effectiveness of grand jury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Protects whistle blowers; encourages candor</a:t>
            </a:r>
          </a:p>
          <a:p>
            <a:pPr eaLnBrk="1" hangingPunct="1"/>
            <a:endParaRPr lang="en-US" sz="12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Each juror must </a:t>
            </a:r>
            <a:r>
              <a:rPr lang="en-US" sz="2900" i="1" dirty="0">
                <a:latin typeface="+mj-lt"/>
                <a:ea typeface="ＭＳ Ｐゴシック" pitchFamily="-111" charset="-128"/>
              </a:rPr>
              <a:t>forever</a:t>
            </a:r>
            <a:r>
              <a:rPr lang="en-US" sz="2900" dirty="0">
                <a:latin typeface="+mj-lt"/>
                <a:ea typeface="ＭＳ Ｐゴシック" pitchFamily="-111" charset="-128"/>
              </a:rPr>
              <a:t> keep secret: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All evidence, anything that any juror said about a complaint or investigation, and how any juror voted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(This manual is not confidential)</a:t>
            </a:r>
          </a:p>
          <a:p>
            <a:pPr lvl="1" eaLnBrk="1" hangingPunct="1"/>
            <a:endParaRPr lang="en-US" sz="10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Disclosure is a misdemeanor!</a:t>
            </a:r>
          </a:p>
          <a:p>
            <a:pPr eaLnBrk="1" hangingPunct="1"/>
            <a:endParaRPr lang="en-US" sz="1000" dirty="0">
              <a:ea typeface="ＭＳ Ｐゴシック" pitchFamily="-111" charset="-128"/>
            </a:endParaRPr>
          </a:p>
          <a:p>
            <a:pPr eaLnBrk="1" hangingPunct="1"/>
            <a:endParaRPr lang="en-US" sz="1100" dirty="0">
              <a:ea typeface="ＭＳ Ｐゴシック" pitchFamily="-111" charset="-128"/>
            </a:endParaRPr>
          </a:p>
        </p:txBody>
      </p:sp>
      <p:sp>
        <p:nvSpPr>
          <p:cNvPr id="3994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1FDA18-9284-42CE-8749-C4835BF11172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xfrm>
            <a:off x="457200" y="482600"/>
            <a:ext cx="8229600" cy="1008743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ADVISORS (Chapter 8)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657330" y="1882391"/>
            <a:ext cx="7979229" cy="4849132"/>
          </a:xfrm>
        </p:spPr>
        <p:txBody>
          <a:bodyPr/>
          <a:lstStyle/>
          <a:p>
            <a:pPr eaLnBrk="1" hangingPunct="1">
              <a:spcBef>
                <a:spcPts val="1800"/>
              </a:spcBef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Judge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 administrative direction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County Counsel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 advice on internal operations and civil investigations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DA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 advice on criminal matters; can advise on internal operations and civil matters, if needed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Attorney General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 if both County Counsel and DA conflict out</a:t>
            </a:r>
          </a:p>
          <a:p>
            <a:pPr eaLnBrk="1" hangingPunct="1">
              <a:spcBef>
                <a:spcPts val="1800"/>
              </a:spcBef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Outside counsel </a:t>
            </a:r>
            <a:r>
              <a:rPr lang="en-US" sz="2800" dirty="0">
                <a:latin typeface="+mj-lt"/>
                <a:ea typeface="ＭＳ Ｐゴシック" pitchFamily="-111" charset="-128"/>
              </a:rPr>
              <a:t>(private firm): if all the above attorneys unable  to provide assistance.</a:t>
            </a:r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F6C3151-0344-4FB0-83D4-B5BE9247A938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97155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GETTING LEGAL ADVICE</a:t>
            </a: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395288" y="2057401"/>
            <a:ext cx="8229600" cy="4578350"/>
          </a:xfrm>
        </p:spPr>
        <p:txBody>
          <a:bodyPr/>
          <a:lstStyle/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Ordinarily through foreperson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But also whenever 10 or more jurors vote to seek advice from County Counsel or DA</a:t>
            </a:r>
          </a:p>
          <a:p>
            <a:pPr eaLnBrk="1" hangingPunct="1"/>
            <a:endParaRPr lang="en-US" sz="12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Can have committee or entire jury meet with legal advisor</a:t>
            </a:r>
          </a:p>
          <a:p>
            <a:pPr eaLnBrk="1" hangingPunct="1"/>
            <a:endParaRPr lang="en-US" sz="12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Advice can be oral or written, and about any matter </a:t>
            </a:r>
          </a:p>
          <a:p>
            <a:pPr eaLnBrk="1" hangingPunct="1"/>
            <a:endParaRPr lang="en-US" sz="12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Legal advisor also reviews draft reports</a:t>
            </a:r>
          </a:p>
        </p:txBody>
      </p:sp>
      <p:sp>
        <p:nvSpPr>
          <p:cNvPr id="43012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0BAADE7-F678-420A-A4D9-7DFC26180EC9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457200" y="4826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GRAND JURY LAW (Chapter 10)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457200" y="2253343"/>
            <a:ext cx="8432800" cy="4604657"/>
          </a:xfrm>
        </p:spPr>
        <p:txBody>
          <a:bodyPr/>
          <a:lstStyle/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Grand jury civil law is in the California Penal Code (sections </a:t>
            </a:r>
            <a:r>
              <a:rPr lang="en-US" sz="2900" dirty="0">
                <a:latin typeface="+mj-lt"/>
                <a:ea typeface="ＭＳ Ｐゴシック" pitchFamily="-111" charset="-128"/>
                <a:cs typeface="Times New Roman" pitchFamily="-111" charset="0"/>
              </a:rPr>
              <a:t>888 – 939.91), plus some case law</a:t>
            </a:r>
            <a:endParaRPr lang="en-US" sz="2900" dirty="0">
              <a:latin typeface="+mj-lt"/>
              <a:ea typeface="ＭＳ Ｐゴシック" pitchFamily="-111" charset="-128"/>
            </a:endParaRPr>
          </a:p>
          <a:p>
            <a:pPr eaLnBrk="1" hangingPunct="1"/>
            <a:endParaRPr lang="en-US" sz="16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Other codes and cases govern the operations of local governments</a:t>
            </a:r>
          </a:p>
          <a:p>
            <a:pPr eaLnBrk="1" hangingPunct="1"/>
            <a:endParaRPr lang="en-US" sz="16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The CGJA seminar will introduce you to the law</a:t>
            </a:r>
          </a:p>
          <a:p>
            <a:pPr eaLnBrk="1" hangingPunct="1"/>
            <a:endParaRPr lang="en-US" sz="16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Some legal materials are in the Manual at Chapter </a:t>
            </a:r>
            <a:r>
              <a:rPr lang="en-US" sz="2900" dirty="0">
                <a:latin typeface="+mj-lt"/>
                <a:ea typeface="ＭＳ Ｐゴシック" pitchFamily="-111" charset="-128"/>
                <a:cs typeface="Times New Roman" pitchFamily="-111" charset="0"/>
              </a:rPr>
              <a:t>10 </a:t>
            </a:r>
          </a:p>
        </p:txBody>
      </p:sp>
      <p:sp>
        <p:nvSpPr>
          <p:cNvPr id="4403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2BE6387-772C-4BE8-BB03-EA3EBB6D8259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7909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500" dirty="0">
                <a:ea typeface="ＭＳ Ｐゴシック" pitchFamily="-111" charset="-128"/>
              </a:rPr>
              <a:t>OTHER TOPICS</a:t>
            </a:r>
            <a:br>
              <a:rPr lang="en-US" sz="4500" dirty="0">
                <a:ea typeface="ＭＳ Ｐゴシック" pitchFamily="-111" charset="-128"/>
              </a:rPr>
            </a:br>
            <a:r>
              <a:rPr lang="en-US" sz="4500" dirty="0">
                <a:ea typeface="ＭＳ Ｐゴシック" pitchFamily="-111" charset="-128"/>
              </a:rPr>
              <a:t>COVERED BY YOUR MANUAL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2239005"/>
            <a:ext cx="7906512" cy="4482470"/>
          </a:xfrm>
        </p:spPr>
        <p:txBody>
          <a:bodyPr/>
          <a:lstStyle/>
          <a:p>
            <a:pPr eaLnBrk="1" hangingPunct="1">
              <a:spcBef>
                <a:spcPts val="24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Investigations and interviews (Chapter 6)</a:t>
            </a:r>
          </a:p>
          <a:p>
            <a:pPr eaLnBrk="1" hangingPunct="1">
              <a:spcBef>
                <a:spcPts val="24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Reports and publicity (Chapter 7)</a:t>
            </a:r>
          </a:p>
          <a:p>
            <a:pPr eaLnBrk="1" hangingPunct="1">
              <a:spcBef>
                <a:spcPts val="24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The grand jury’s website (Chapter 7)</a:t>
            </a:r>
          </a:p>
          <a:p>
            <a:pPr lvl="0" eaLnBrk="1" hangingPunct="1">
              <a:spcBef>
                <a:spcPts val="1800"/>
              </a:spcBef>
            </a:pPr>
            <a:r>
              <a:rPr lang="en-US" sz="2800" dirty="0">
                <a:solidFill>
                  <a:prstClr val="black"/>
                </a:solidFill>
                <a:latin typeface="Calibri"/>
                <a:ea typeface="ＭＳ Ｐゴシック" pitchFamily="-111" charset="-128"/>
              </a:rPr>
              <a:t>Oaths, admonitions, and criminal functions (Chapter 9)</a:t>
            </a:r>
          </a:p>
          <a:p>
            <a:pPr eaLnBrk="1" hangingPunct="1">
              <a:spcBef>
                <a:spcPts val="2400"/>
              </a:spcBef>
            </a:pPr>
            <a:r>
              <a:rPr lang="en-US" sz="2800" dirty="0">
                <a:latin typeface="+mj-lt"/>
                <a:ea typeface="ＭＳ Ｐゴシック" pitchFamily="-111" charset="-128"/>
              </a:rPr>
              <a:t>Appendix (Chapter 11)</a:t>
            </a:r>
          </a:p>
          <a:p>
            <a:pPr marL="0" indent="0" algn="ctr" eaLnBrk="1" hangingPunct="1">
              <a:spcBef>
                <a:spcPts val="1800"/>
              </a:spcBef>
              <a:buNone/>
            </a:pPr>
            <a:r>
              <a:rPr lang="en-US" sz="2400" i="1" dirty="0">
                <a:solidFill>
                  <a:prstClr val="black"/>
                </a:solidFill>
                <a:latin typeface="Calibri"/>
                <a:ea typeface="ＭＳ Ｐゴシック" pitchFamily="-111" charset="-128"/>
              </a:rPr>
              <a:t>Jurors should reference this Manual throughout the year</a:t>
            </a:r>
            <a:endParaRPr lang="en-US" sz="2800" dirty="0">
              <a:latin typeface="+mj-lt"/>
              <a:ea typeface="ＭＳ Ｐゴシック" pitchFamily="-111" charset="-128"/>
            </a:endParaRPr>
          </a:p>
          <a:p>
            <a:pPr eaLnBrk="1" hangingPunct="1"/>
            <a:endParaRPr lang="en-US" sz="3200" dirty="0">
              <a:ea typeface="ＭＳ Ｐゴシック" pitchFamily="-111" charset="-128"/>
            </a:endParaRPr>
          </a:p>
          <a:p>
            <a:pPr eaLnBrk="1" hangingPunct="1"/>
            <a:endParaRPr lang="en-US" sz="3200" dirty="0">
              <a:ea typeface="ＭＳ Ｐゴシック" pitchFamily="-111" charset="-128"/>
            </a:endParaRPr>
          </a:p>
        </p:txBody>
      </p:sp>
      <p:sp>
        <p:nvSpPr>
          <p:cNvPr id="4506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F329BD-273F-4B62-890B-0B886C619296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dirty="0">
                <a:ea typeface="ＭＳ Ｐゴシック" pitchFamily="-111" charset="-128"/>
              </a:rPr>
              <a:t>QUESTIONS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1295400" y="1935163"/>
            <a:ext cx="6531429" cy="4389437"/>
          </a:xfrm>
        </p:spPr>
        <p:txBody>
          <a:bodyPr/>
          <a:lstStyle/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  <a:p>
            <a:pPr marL="0" indent="0" algn="ctr" eaLnBrk="1" hangingPunct="1">
              <a:buFont typeface="Wingdings 2" pitchFamily="-111" charset="2"/>
              <a:buNone/>
            </a:pPr>
            <a:r>
              <a:rPr lang="en-US" sz="3200" dirty="0">
                <a:latin typeface="+mj-lt"/>
                <a:ea typeface="ＭＳ Ｐゴシック" pitchFamily="-111" charset="-128"/>
              </a:rPr>
              <a:t>Are there any questions about the topics we have covered?</a:t>
            </a: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r>
              <a:rPr lang="en-US" dirty="0">
                <a:ea typeface="ＭＳ Ｐゴシック" pitchFamily="-111" charset="-128"/>
              </a:rPr>
              <a:t> </a:t>
            </a:r>
          </a:p>
          <a:p>
            <a:pPr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sz="1200" dirty="0">
              <a:ea typeface="ＭＳ Ｐゴシック" pitchFamily="-111" charset="-128"/>
            </a:endParaRPr>
          </a:p>
          <a:p>
            <a:pPr eaLnBrk="1" hangingPunct="1">
              <a:buFont typeface="Wingdings 2" pitchFamily="-111" charset="2"/>
              <a:buNone/>
            </a:pPr>
            <a:endParaRPr lang="en-US" sz="1200" dirty="0">
              <a:ea typeface="ＭＳ Ｐゴシック" pitchFamily="-111" charset="-128"/>
            </a:endParaRPr>
          </a:p>
        </p:txBody>
      </p:sp>
      <p:sp>
        <p:nvSpPr>
          <p:cNvPr id="4710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FA005C-6349-44F4-BBC5-3D5AACE21061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457200" y="772885"/>
            <a:ext cx="8229600" cy="889907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WHO’S WHO IN THE COURT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688" y="2054225"/>
            <a:ext cx="8124598" cy="438785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dirty="0">
                <a:latin typeface="+mj-lt"/>
                <a:ea typeface="+mn-ea"/>
                <a:cs typeface="+mn-cs"/>
              </a:rPr>
              <a:t>Superior court judges select the </a:t>
            </a:r>
            <a:r>
              <a:rPr lang="en-US" sz="2800" b="1" dirty="0">
                <a:latin typeface="+mj-lt"/>
                <a:ea typeface="+mn-ea"/>
                <a:cs typeface="+mn-cs"/>
              </a:rPr>
              <a:t>Presiding Judge </a:t>
            </a:r>
            <a:r>
              <a:rPr lang="en-US" sz="2800" dirty="0">
                <a:latin typeface="+mj-lt"/>
                <a:ea typeface="+mn-ea"/>
                <a:cs typeface="+mn-cs"/>
              </a:rPr>
              <a:t>(PJ) who holds a two-year term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>
                <a:latin typeface="+mj-lt"/>
                <a:ea typeface="+mn-ea"/>
              </a:rPr>
              <a:t>PJ Tamara Wood currently handles certain grand jury administrative matters</a:t>
            </a:r>
            <a:endParaRPr lang="en-US" dirty="0">
              <a:latin typeface="+mj-lt"/>
              <a:ea typeface="+mn-ea"/>
            </a:endParaRPr>
          </a:p>
          <a:p>
            <a:pPr marL="274320" indent="-274320" eaLnBrk="1" fontAlgn="auto" hangingPunct="1">
              <a:spcBef>
                <a:spcPts val="18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800" b="1" dirty="0">
                <a:latin typeface="+mj-lt"/>
                <a:ea typeface="+mn-ea"/>
                <a:cs typeface="+mn-cs"/>
              </a:rPr>
              <a:t>Court Administrators: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>
                <a:latin typeface="+mj-lt"/>
                <a:ea typeface="+mn-ea"/>
              </a:rPr>
              <a:t>Executive Officer: Cody Stenderup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800" dirty="0">
                <a:latin typeface="+mj-lt"/>
                <a:ea typeface="+mn-ea"/>
              </a:rPr>
              <a:t>Asst. Executive Officer: Dawn West</a:t>
            </a:r>
          </a:p>
          <a:p>
            <a:pPr marL="393192" lvl="1" indent="0" eaLnBrk="1" fontAlgn="auto" hangingPunct="1">
              <a:spcAft>
                <a:spcPts val="0"/>
              </a:spcAft>
              <a:buNone/>
              <a:defRPr/>
            </a:pPr>
            <a:endParaRPr lang="en-US" sz="1100" dirty="0">
              <a:latin typeface="+mj-lt"/>
              <a:ea typeface="+mn-ea"/>
            </a:endParaRPr>
          </a:p>
          <a:p>
            <a:pPr marL="640080" lvl="1" indent="-246888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>
                <a:latin typeface="+mj-lt"/>
                <a:ea typeface="+mn-ea"/>
              </a:rPr>
              <a:t>Ordinarily, only the Foreperson should contact the court</a:t>
            </a:r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4DC638F-31B9-4579-9997-AE560664858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42988"/>
            <a:ext cx="8229600" cy="11430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600" dirty="0">
                <a:ea typeface="ＭＳ Ｐゴシック" pitchFamily="-111" charset="-128"/>
              </a:rPr>
              <a:t>THE JURY’S RELATIONSHIP WITH</a:t>
            </a:r>
            <a:br>
              <a:rPr lang="en-US" sz="4600" dirty="0">
                <a:ea typeface="ＭＳ Ｐゴシック" pitchFamily="-111" charset="-128"/>
              </a:rPr>
            </a:br>
            <a:r>
              <a:rPr lang="en-US" sz="4600" dirty="0">
                <a:ea typeface="ＭＳ Ｐゴシック" pitchFamily="-111" charset="-128"/>
              </a:rPr>
              <a:t>THE COUNTY</a:t>
            </a:r>
            <a:r>
              <a:rPr lang="en-US" sz="4100" dirty="0">
                <a:ea typeface="ＭＳ Ｐゴシック" pitchFamily="-111" charset="-128"/>
              </a:rPr>
              <a:t>	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2468563"/>
            <a:ext cx="8305800" cy="4389437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The</a:t>
            </a:r>
            <a:r>
              <a:rPr lang="en-US" sz="2800" b="1" dirty="0">
                <a:latin typeface="+mj-lt"/>
                <a:ea typeface="ＭＳ Ｐゴシック" pitchFamily="-111" charset="-128"/>
              </a:rPr>
              <a:t> county pays</a:t>
            </a:r>
            <a:r>
              <a:rPr lang="en-US" sz="2800" dirty="0">
                <a:latin typeface="+mj-lt"/>
                <a:ea typeface="ＭＳ Ｐゴシック" pitchFamily="-111" charset="-128"/>
              </a:rPr>
              <a:t> for grand jury expenses, including per diem and mileage</a:t>
            </a:r>
          </a:p>
          <a:p>
            <a:pPr eaLnBrk="1" hangingPunct="1"/>
            <a:endParaRPr lang="en-US" sz="14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800" b="1" dirty="0">
                <a:latin typeface="+mj-lt"/>
                <a:ea typeface="ＭＳ Ｐゴシック" pitchFamily="-111" charset="-128"/>
              </a:rPr>
              <a:t>Services</a:t>
            </a:r>
            <a:r>
              <a:rPr lang="en-US" sz="2800" dirty="0">
                <a:latin typeface="+mj-lt"/>
                <a:ea typeface="ＭＳ Ｐゴシック" pitchFamily="-111" charset="-128"/>
              </a:rPr>
              <a:t> to the grand jury include:</a:t>
            </a:r>
          </a:p>
          <a:p>
            <a:pPr lvl="2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Budget development and oversight</a:t>
            </a:r>
          </a:p>
          <a:p>
            <a:pPr lvl="2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Purchasing of supplies; equipment rentals</a:t>
            </a:r>
          </a:p>
          <a:p>
            <a:pPr lvl="2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Information technology services</a:t>
            </a:r>
          </a:p>
          <a:p>
            <a:pPr lvl="2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Printing of reports and the Procedures Manual</a:t>
            </a:r>
          </a:p>
          <a:p>
            <a:pPr lvl="2" eaLnBrk="1" hangingPunct="1"/>
            <a:r>
              <a:rPr lang="en-US" sz="2600" dirty="0">
                <a:latin typeface="+mj-lt"/>
                <a:ea typeface="ＭＳ Ｐゴシック" pitchFamily="-111" charset="-128"/>
              </a:rPr>
              <a:t>Legal services</a:t>
            </a:r>
          </a:p>
          <a:p>
            <a:pPr lvl="2"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  <a:p>
            <a:pPr lvl="1" eaLnBrk="1" hangingPunct="1"/>
            <a:endParaRPr lang="en-US" dirty="0">
              <a:ea typeface="ＭＳ Ｐゴシック" pitchFamily="-111" charset="-128"/>
            </a:endParaRPr>
          </a:p>
          <a:p>
            <a:pPr lvl="1" eaLnBrk="1" hangingPunct="1">
              <a:buFont typeface="Wingdings 2" pitchFamily="-111" charset="2"/>
              <a:buNone/>
            </a:pPr>
            <a:endParaRPr lang="en-US" dirty="0">
              <a:ea typeface="ＭＳ Ｐゴシック" pitchFamily="-111" charset="-128"/>
            </a:endParaRPr>
          </a:p>
        </p:txBody>
      </p:sp>
      <p:sp>
        <p:nvSpPr>
          <p:cNvPr id="922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B4AE9C-0B17-48EB-8811-C623AD5ADF6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816429"/>
            <a:ext cx="8229600" cy="78105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WHO’S WHO IN THE COUNTY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82385" y="1892595"/>
            <a:ext cx="7979229" cy="4644730"/>
          </a:xfrm>
        </p:spPr>
        <p:txBody>
          <a:bodyPr/>
          <a:lstStyle/>
          <a:p>
            <a:pPr eaLnBrk="1" hangingPunct="1"/>
            <a:r>
              <a:rPr lang="en-US" sz="2800" b="1" dirty="0">
                <a:latin typeface="+mj-lt"/>
                <a:ea typeface="ＭＳ Ｐゴシック" pitchFamily="-111" charset="-128"/>
              </a:rPr>
              <a:t>County Executive Officer </a:t>
            </a:r>
            <a:r>
              <a:rPr lang="en-US" sz="2800" dirty="0">
                <a:latin typeface="+mj-lt"/>
                <a:ea typeface="ＭＳ Ｐゴシック" pitchFamily="-111" charset="-128"/>
              </a:rPr>
              <a:t>(CEO) David Rickert: grand jury’s rented space (“meeting room”); budget and administrative decisions</a:t>
            </a:r>
          </a:p>
          <a:p>
            <a:pPr eaLnBrk="1" hangingPunct="1"/>
            <a:endParaRPr lang="en-US" sz="11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800" b="1" dirty="0">
                <a:latin typeface="+mj-lt"/>
                <a:ea typeface="ＭＳ Ｐゴシック" pitchFamily="-111" charset="-128"/>
              </a:rPr>
              <a:t>County Administrative Office </a:t>
            </a:r>
            <a:r>
              <a:rPr lang="en-US" sz="2800" dirty="0">
                <a:latin typeface="+mj-lt"/>
                <a:ea typeface="ＭＳ Ｐゴシック" pitchFamily="-111" charset="-128"/>
              </a:rPr>
              <a:t>(CAO) Chaz Laws, Agency Staff Services Analyst- Confidential: Statement of Economic Interests (Form 700); budget and administrative assistance</a:t>
            </a:r>
          </a:p>
          <a:p>
            <a:pPr eaLnBrk="1" hangingPunct="1"/>
            <a:endParaRPr lang="en-US" sz="11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800" b="1" dirty="0">
                <a:latin typeface="+mj-lt"/>
                <a:ea typeface="ＭＳ Ｐゴシック" pitchFamily="-111" charset="-128"/>
              </a:rPr>
              <a:t>Information Technology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(IT) Michael Stock: grand jury’s website and IT support services</a:t>
            </a:r>
          </a:p>
          <a:p>
            <a:pPr eaLnBrk="1" hangingPunct="1"/>
            <a:endParaRPr lang="en-US" dirty="0">
              <a:ea typeface="ＭＳ Ｐゴシック" pitchFamily="-111" charset="-128"/>
            </a:endParaRPr>
          </a:p>
        </p:txBody>
      </p:sp>
      <p:sp>
        <p:nvSpPr>
          <p:cNvPr id="10244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A7A75E9-F0E8-47C8-BE1C-E007BEA73F1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98475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sz="4200" dirty="0">
                <a:ea typeface="ＭＳ Ｐゴシック" pitchFamily="-111" charset="-128"/>
              </a:rPr>
              <a:t>WHO’S WHO IN THE COUNTY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109857" cy="43894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1800" dirty="0"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11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County Counsel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Sr. Deputy County </a:t>
            </a:r>
            <a:r>
              <a:rPr lang="en-US" sz="2800">
                <a:latin typeface="+mj-lt"/>
                <a:ea typeface="ＭＳ Ｐゴシック" pitchFamily="-111" charset="-128"/>
              </a:rPr>
              <a:t>Counsel Tricia Weber</a:t>
            </a:r>
            <a:r>
              <a:rPr lang="en-US" sz="2800" dirty="0">
                <a:latin typeface="+mj-lt"/>
                <a:ea typeface="ＭＳ Ｐゴシック" pitchFamily="-111" charset="-128"/>
              </a:rPr>
              <a:t>, legal advisor on procedures and civil investigations</a:t>
            </a:r>
          </a:p>
          <a:p>
            <a:pPr eaLnBrk="1" hangingPunct="1">
              <a:lnSpc>
                <a:spcPct val="90000"/>
              </a:lnSpc>
            </a:pPr>
            <a:endParaRPr lang="en-US" sz="11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endParaRPr lang="en-US" sz="1100" dirty="0">
              <a:latin typeface="+mj-lt"/>
              <a:ea typeface="ＭＳ Ｐゴシック" pitchFamily="-111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b="1" dirty="0">
                <a:latin typeface="+mj-lt"/>
                <a:ea typeface="ＭＳ Ｐゴシック" pitchFamily="-111" charset="-128"/>
              </a:rPr>
              <a:t>District Attorney</a:t>
            </a:r>
            <a:r>
              <a:rPr lang="en-US" sz="2800" dirty="0">
                <a:latin typeface="+mj-lt"/>
                <a:ea typeface="ＭＳ Ｐゴシック" pitchFamily="-111" charset="-128"/>
              </a:rPr>
              <a:t>: DA Stephanie Bridgett; Sr. Deputy DA Emily Mees, legal advisor for accusations, indictments, and if criminal activities are uncovered; may also advise on civil matters, if needed</a:t>
            </a:r>
          </a:p>
        </p:txBody>
      </p:sp>
      <p:sp>
        <p:nvSpPr>
          <p:cNvPr id="11268" name="Slide Number Placeholder 1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BB193D-AA39-427C-9B1A-8374C725455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73580"/>
            <a:ext cx="8229600" cy="94433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4700" dirty="0">
                <a:ea typeface="ＭＳ Ｐゴシック" pitchFamily="-111" charset="-128"/>
              </a:rPr>
              <a:t>MONEY MATTERS </a:t>
            </a:r>
            <a:br>
              <a:rPr lang="en-US" sz="4500" dirty="0">
                <a:ea typeface="ＭＳ Ｐゴシック" pitchFamily="-111" charset="-128"/>
              </a:rPr>
            </a:br>
            <a:endParaRPr lang="en-US" sz="2800" dirty="0">
              <a:ea typeface="ＭＳ Ｐゴシック" pitchFamily="-111" charset="-128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842299"/>
            <a:ext cx="8229600" cy="5099939"/>
          </a:xfrm>
        </p:spPr>
        <p:txBody>
          <a:bodyPr/>
          <a:lstStyle/>
          <a:p>
            <a:pPr eaLnBrk="1" hangingPunct="1"/>
            <a:r>
              <a:rPr lang="en-US" sz="2900" b="1" dirty="0">
                <a:latin typeface="+mj-lt"/>
                <a:ea typeface="ＭＳ Ｐゴシック" pitchFamily="-111" charset="-128"/>
              </a:rPr>
              <a:t>County</a:t>
            </a:r>
            <a:r>
              <a:rPr lang="en-US" sz="2900" dirty="0">
                <a:latin typeface="+mj-lt"/>
                <a:ea typeface="ＭＳ Ｐゴシック" pitchFamily="-111" charset="-128"/>
              </a:rPr>
              <a:t> pays each juror $15 per diem, plus mileage</a:t>
            </a:r>
          </a:p>
          <a:p>
            <a:pPr lvl="1" eaLnBrk="1" hangingPunct="1">
              <a:spcBef>
                <a:spcPts val="1200"/>
              </a:spcBef>
              <a:spcAft>
                <a:spcPts val="1200"/>
              </a:spcAft>
            </a:pPr>
            <a:r>
              <a:rPr lang="en-US" sz="2800" dirty="0">
                <a:latin typeface="+mj-lt"/>
                <a:ea typeface="ＭＳ Ｐゴシック" pitchFamily="-111" charset="-128"/>
              </a:rPr>
              <a:t>For any day juror attends one or more activities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sz="2800" dirty="0">
                <a:latin typeface="+mj-lt"/>
                <a:ea typeface="ＭＳ Ｐゴシック" pitchFamily="-111" charset="-128"/>
              </a:rPr>
              <a:t>Activities: plenary or committee meetings if quorum present, or authorized interview or tour</a:t>
            </a:r>
          </a:p>
          <a:p>
            <a:pPr lvl="1" eaLnBrk="1" hangingPunct="1"/>
            <a:r>
              <a:rPr lang="en-US" sz="2800" dirty="0">
                <a:latin typeface="+mj-lt"/>
                <a:ea typeface="ＭＳ Ｐゴシック" pitchFamily="-111" charset="-128"/>
              </a:rPr>
              <a:t>Only one payment per day, even if several activities</a:t>
            </a:r>
          </a:p>
          <a:p>
            <a:pPr lvl="1" eaLnBrk="1" hangingPunct="1"/>
            <a:endParaRPr lang="en-US" sz="1400" dirty="0">
              <a:latin typeface="+mj-lt"/>
              <a:ea typeface="ＭＳ Ｐゴシック" pitchFamily="-111" charset="-128"/>
            </a:endParaRPr>
          </a:p>
          <a:p>
            <a:pPr eaLnBrk="1" hangingPunct="1"/>
            <a:r>
              <a:rPr lang="en-US" sz="2900" dirty="0">
                <a:latin typeface="+mj-lt"/>
                <a:ea typeface="ＭＳ Ｐゴシック" pitchFamily="-111" charset="-128"/>
              </a:rPr>
              <a:t>Jury has a </a:t>
            </a:r>
            <a:r>
              <a:rPr lang="en-US" sz="2900" b="1" dirty="0">
                <a:latin typeface="+mj-lt"/>
                <a:ea typeface="ＭＳ Ｐゴシック" pitchFamily="-111" charset="-128"/>
              </a:rPr>
              <a:t>budget</a:t>
            </a:r>
            <a:r>
              <a:rPr lang="en-US" sz="2900" dirty="0">
                <a:latin typeface="+mj-lt"/>
                <a:ea typeface="ＭＳ Ｐゴシック" pitchFamily="-111" charset="-128"/>
              </a:rPr>
              <a:t> that it must live within</a:t>
            </a:r>
          </a:p>
          <a:p>
            <a:pPr lvl="1" eaLnBrk="1" hangingPunct="1"/>
            <a:r>
              <a:rPr lang="en-US" sz="2800" dirty="0">
                <a:latin typeface="Calibri" panose="020F0502020204030204" pitchFamily="34" charset="0"/>
                <a:ea typeface="ＭＳ Ｐゴシック" pitchFamily="-111" charset="-128"/>
                <a:cs typeface="Calibri" panose="020F0502020204030204" pitchFamily="34" charset="0"/>
              </a:rPr>
              <a:t>“Bundle” activities to control expenditures</a:t>
            </a:r>
          </a:p>
        </p:txBody>
      </p:sp>
      <p:sp>
        <p:nvSpPr>
          <p:cNvPr id="12292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247C59D-CF63-4F24-AECC-0734D808751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100420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br>
              <a:rPr lang="en-US" sz="4100" dirty="0">
                <a:ea typeface="ＭＳ Ｐゴシック" pitchFamily="-111" charset="-128"/>
              </a:rPr>
            </a:br>
            <a:r>
              <a:rPr lang="en-US" sz="4600" dirty="0">
                <a:ea typeface="ＭＳ Ｐゴシック" pitchFamily="-111" charset="-128"/>
              </a:rPr>
              <a:t>“RULES OF PROCEDURE”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2100943"/>
            <a:ext cx="8229600" cy="4757057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300" dirty="0">
                <a:latin typeface="+mj-lt"/>
                <a:ea typeface="ＭＳ Ｐゴシック" pitchFamily="-111" charset="-128"/>
              </a:rPr>
              <a:t>Penal Code requires each grand jury to adopt its own “rules of procedure”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300" dirty="0">
                <a:latin typeface="+mj-lt"/>
                <a:ea typeface="ＭＳ Ｐゴシック" pitchFamily="-111" charset="-128"/>
              </a:rPr>
              <a:t>Your Grand Jury Procedures Manual constitutes your rules of procedure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spcAft>
                <a:spcPts val="2400"/>
              </a:spcAft>
            </a:pPr>
            <a:r>
              <a:rPr lang="en-US" sz="3300" dirty="0">
                <a:latin typeface="+mj-lt"/>
                <a:ea typeface="ＭＳ Ｐゴシック" pitchFamily="-111" charset="-128"/>
              </a:rPr>
              <a:t>Review and adopt soon (by section if desired), so you can start your work</a:t>
            </a:r>
          </a:p>
          <a:p>
            <a:pPr eaLnBrk="1" hangingPunct="1">
              <a:spcBef>
                <a:spcPts val="0"/>
              </a:spcBef>
            </a:pPr>
            <a:r>
              <a:rPr lang="en-US" sz="3300" dirty="0">
                <a:latin typeface="+mj-lt"/>
                <a:ea typeface="ＭＳ Ｐゴシック" pitchFamily="-111" charset="-128"/>
              </a:rPr>
              <a:t>May amend as needed</a:t>
            </a:r>
          </a:p>
        </p:txBody>
      </p:sp>
      <p:sp>
        <p:nvSpPr>
          <p:cNvPr id="13316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3D700D-4FB7-411A-9EE4-727D038A2B0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ＭＳ Ｐ明朝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rientationGJ2022Draft1" id="{F8A753B3-EE51-B446-B5A3-301F6C81C2B5}" vid="{63E21D06-09C5-6C44-BECD-5ADDB1B64B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OrientationGJ2022Draft1</Template>
  <TotalTime>1215</TotalTime>
  <Words>1634</Words>
  <Application>Microsoft Office PowerPoint</Application>
  <PresentationFormat>On-screen Show (4:3)</PresentationFormat>
  <Paragraphs>320</Paragraphs>
  <Slides>38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ＭＳ Ｐゴシック</vt:lpstr>
      <vt:lpstr>Arial</vt:lpstr>
      <vt:lpstr>Calibri</vt:lpstr>
      <vt:lpstr>Constantia</vt:lpstr>
      <vt:lpstr>Wingdings 2</vt:lpstr>
      <vt:lpstr>Flow</vt:lpstr>
      <vt:lpstr>ORIENTATION: Grand Jury 101</vt:lpstr>
      <vt:lpstr>GRAND JURY 101 PART 1: GETTING STARTED</vt:lpstr>
      <vt:lpstr>THE JURY’S RELATIONSHIP WITH THE SUPERIOR COURT</vt:lpstr>
      <vt:lpstr>WHO’S WHO IN THE COURT</vt:lpstr>
      <vt:lpstr>THE JURY’S RELATIONSHIP WITH THE COUNTY </vt:lpstr>
      <vt:lpstr>WHO’S WHO IN THE COUNTY</vt:lpstr>
      <vt:lpstr>WHO’S WHO IN THE COUNTY</vt:lpstr>
      <vt:lpstr>MONEY MATTERS  </vt:lpstr>
      <vt:lpstr> “RULES OF PROCEDURE”</vt:lpstr>
      <vt:lpstr> PROCEDURES MANUAL</vt:lpstr>
      <vt:lpstr>INTRODUCTORY CHAPTERS (1 and 2) </vt:lpstr>
      <vt:lpstr>CONDUCT AND OPERATIONAL PROCEDURES (Chapter 3)</vt:lpstr>
      <vt:lpstr>GRAND JURY MEETINGS  (Chapter 3)</vt:lpstr>
      <vt:lpstr>ATTENDANCE AT MEETINGS (Chapter 3)</vt:lpstr>
      <vt:lpstr>TIMELINE OF GRAND JURY ACTIVITIES (Chapter 3)</vt:lpstr>
      <vt:lpstr>QUESTIONS</vt:lpstr>
      <vt:lpstr>GRAND JURY 101:  PART 2: OFFICERS/COMMITTEES</vt:lpstr>
      <vt:lpstr>OFFICERS (Chapter 4)</vt:lpstr>
      <vt:lpstr>FOREPERSON’S ROLE</vt:lpstr>
      <vt:lpstr>FOREPERSON’S DUTIES</vt:lpstr>
      <vt:lpstr>FOREPERSON PRO TEM</vt:lpstr>
      <vt:lpstr>RECORDING SECRETARY</vt:lpstr>
      <vt:lpstr>CORRESPONDING SECRETARY</vt:lpstr>
      <vt:lpstr>SERGEANT-AT-ARMS</vt:lpstr>
      <vt:lpstr>INFORMATION TECHNOLOGY LIAISON</vt:lpstr>
      <vt:lpstr>COMMITTEES (Chapter 5)</vt:lpstr>
      <vt:lpstr> TYPES OF COMMITTEES</vt:lpstr>
      <vt:lpstr> DUTIES OF   INVESTIGATIVE COMMITTEES</vt:lpstr>
      <vt:lpstr>ADMINISTRATIVE  AND AD HOC COMMITTEES</vt:lpstr>
      <vt:lpstr>QUESTIONS?</vt:lpstr>
      <vt:lpstr>GRAND JURY 101:  PART 3: LEGAL ISSUES</vt:lpstr>
      <vt:lpstr>GRAND JUROR ETHICS (Chapter 3)</vt:lpstr>
      <vt:lpstr>SECRECY AND  CONFIDENTIALITY (Chapter 3)</vt:lpstr>
      <vt:lpstr>ADVISORS (Chapter 8)</vt:lpstr>
      <vt:lpstr>GETTING LEGAL ADVICE</vt:lpstr>
      <vt:lpstr>GRAND JURY LAW (Chapter 10)</vt:lpstr>
      <vt:lpstr>OTHER TOPICS COVERED BY YOUR MANUAL</vt:lpstr>
      <vt:lpstr>QUESTIONS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ORIENTATION: Grand Jury 101</dc:title>
  <dc:creator>Marsha Caranci</dc:creator>
  <cp:lastModifiedBy>Marsha Caranci</cp:lastModifiedBy>
  <cp:revision>10</cp:revision>
  <cp:lastPrinted>2021-12-06T18:06:24Z</cp:lastPrinted>
  <dcterms:created xsi:type="dcterms:W3CDTF">2021-12-06T20:36:10Z</dcterms:created>
  <dcterms:modified xsi:type="dcterms:W3CDTF">2025-06-14T18:03:15Z</dcterms:modified>
</cp:coreProperties>
</file>