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9" r:id="rId3"/>
    <p:sldId id="274" r:id="rId4"/>
    <p:sldId id="258" r:id="rId5"/>
    <p:sldId id="259" r:id="rId6"/>
    <p:sldId id="260" r:id="rId7"/>
    <p:sldId id="261" r:id="rId8"/>
    <p:sldId id="262" r:id="rId9"/>
    <p:sldId id="263" r:id="rId10"/>
    <p:sldId id="264" r:id="rId11"/>
    <p:sldId id="265" r:id="rId12"/>
    <p:sldId id="266" r:id="rId13"/>
    <p:sldId id="272" r:id="rId14"/>
    <p:sldId id="268"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771" autoAdjust="0"/>
    <p:restoredTop sz="94660"/>
  </p:normalViewPr>
  <p:slideViewPr>
    <p:cSldViewPr snapToGrid="0">
      <p:cViewPr varScale="1">
        <p:scale>
          <a:sx n="80" d="100"/>
          <a:sy n="80" d="100"/>
        </p:scale>
        <p:origin x="82" y="149"/>
      </p:cViewPr>
      <p:guideLst/>
    </p:cSldViewPr>
  </p:slideViewPr>
  <p:notesTextViewPr>
    <p:cViewPr>
      <p:scale>
        <a:sx n="1" d="1"/>
        <a:sy n="1" d="1"/>
      </p:scale>
      <p:origin x="0" y="0"/>
    </p:cViewPr>
  </p:notesTextViewPr>
  <p:notesViewPr>
    <p:cSldViewPr snapToGrid="0">
      <p:cViewPr varScale="1">
        <p:scale>
          <a:sx n="95" d="100"/>
          <a:sy n="95" d="100"/>
        </p:scale>
        <p:origin x="6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A367-15E3-452A-A7DA-04DDB6528ADF}"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87036-ADF2-4C6F-BDD9-D7C005EC8433}" type="slidenum">
              <a:rPr lang="en-US" smtClean="0"/>
              <a:t>‹#›</a:t>
            </a:fld>
            <a:endParaRPr lang="en-US"/>
          </a:p>
        </p:txBody>
      </p:sp>
    </p:spTree>
    <p:extLst>
      <p:ext uri="{BB962C8B-B14F-4D97-AF65-F5344CB8AC3E}">
        <p14:creationId xmlns:p14="http://schemas.microsoft.com/office/powerpoint/2010/main" val="58659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Cambria" panose="02040503050406030204" pitchFamily="18" charset="0"/>
                <a:ea typeface="Cambria" panose="02040503050406030204" pitchFamily="18" charset="0"/>
              </a:rPr>
              <a:t>Good afternoon!</a:t>
            </a:r>
          </a:p>
          <a:p>
            <a:r>
              <a:rPr lang="en-US" sz="2000" dirty="0">
                <a:latin typeface="Cambria" panose="02040503050406030204" pitchFamily="18" charset="0"/>
                <a:ea typeface="Cambria" panose="02040503050406030204" pitchFamily="18" charset="0"/>
              </a:rPr>
              <a:t>I’m happy to be here with to you today because as I understand it, you’re people who care about what’s happening in Sonoma County and with a perspective of doing the right thing.</a:t>
            </a:r>
          </a:p>
          <a:p>
            <a:r>
              <a:rPr lang="en-US" sz="2000" dirty="0">
                <a:latin typeface="Cambria" panose="02040503050406030204" pitchFamily="18" charset="0"/>
                <a:ea typeface="Cambria" panose="02040503050406030204" pitchFamily="18" charset="0"/>
              </a:rPr>
              <a:t>In 15 - 20 minutes I hope to give you a brief overview of the grand jury, give you information on jurors - who they are and how chosen , some key operating principles of grand juries, and finally some bits about Sonoma county reports.</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1</a:t>
            </a:fld>
            <a:endParaRPr lang="en-US"/>
          </a:p>
        </p:txBody>
      </p:sp>
    </p:spTree>
    <p:extLst>
      <p:ext uri="{BB962C8B-B14F-4D97-AF65-F5344CB8AC3E}">
        <p14:creationId xmlns:p14="http://schemas.microsoft.com/office/powerpoint/2010/main" val="100354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516" y="4400550"/>
            <a:ext cx="6192456" cy="3898498"/>
          </a:xfrm>
        </p:spPr>
        <p:txBody>
          <a:bodyPr/>
          <a:lstStyle/>
          <a:p>
            <a:r>
              <a:rPr lang="en-US" sz="1800" dirty="0"/>
              <a:t>Key to all of this is penal code 924.1 the rule of confidentiality. Jurors are sworn to secrecy and must take an oath when empaneled. Violation is a misdemeanor. Confidentiality helps preserve the grand jury’s autonomy and protects witnesses and whistleblowers.</a:t>
            </a:r>
          </a:p>
          <a:p>
            <a:r>
              <a:rPr lang="en-US" sz="1800" dirty="0"/>
              <a:t>Continuity is not explicitly addressed in the penal code but because responsible officials are required by law to respond within a specific time frame, you’ll see Sonoma County includes a report on follow up from the previous term’s recommendations.</a:t>
            </a:r>
          </a:p>
          <a:p>
            <a:r>
              <a:rPr lang="en-US" sz="1800" dirty="0"/>
              <a:t>Since CGJ is an unfunded mandate, we are blessed by the county’s generosity to have a budget. Sonoma County is adequate  for the grand jury to do its job. Laptops and IT support, access to use county email.</a:t>
            </a:r>
          </a:p>
          <a:p>
            <a:endParaRPr lang="en-US" sz="1400" dirty="0"/>
          </a:p>
        </p:txBody>
      </p:sp>
      <p:sp>
        <p:nvSpPr>
          <p:cNvPr id="4" name="Slide Number Placeholder 3"/>
          <p:cNvSpPr>
            <a:spLocks noGrp="1"/>
          </p:cNvSpPr>
          <p:nvPr>
            <p:ph type="sldNum" sz="quarter" idx="10"/>
          </p:nvPr>
        </p:nvSpPr>
        <p:spPr/>
        <p:txBody>
          <a:bodyPr/>
          <a:lstStyle/>
          <a:p>
            <a:fld id="{E1B87036-ADF2-4C6F-BDD9-D7C005EC8433}" type="slidenum">
              <a:rPr lang="en-US" smtClean="0"/>
              <a:t>10</a:t>
            </a:fld>
            <a:endParaRPr lang="en-US" dirty="0"/>
          </a:p>
        </p:txBody>
      </p:sp>
    </p:spTree>
    <p:extLst>
      <p:ext uri="{BB962C8B-B14F-4D97-AF65-F5344CB8AC3E}">
        <p14:creationId xmlns:p14="http://schemas.microsoft.com/office/powerpoint/2010/main" val="388610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5667" y="4400550"/>
            <a:ext cx="6053558" cy="3600450"/>
          </a:xfrm>
        </p:spPr>
        <p:txBody>
          <a:bodyPr/>
          <a:lstStyle/>
          <a:p>
            <a:r>
              <a:rPr lang="en-US" sz="2000" dirty="0"/>
              <a:t>Examples of reports initially based on citizen complaints:</a:t>
            </a:r>
          </a:p>
          <a:p>
            <a:r>
              <a:rPr lang="en-US" sz="2000" dirty="0"/>
              <a:t>2020 Process the issue not the zoning itself.</a:t>
            </a:r>
          </a:p>
          <a:p>
            <a:r>
              <a:rPr lang="en-US" sz="2000" dirty="0"/>
              <a:t>2019 Numerous complaints on county behavioral health budget.</a:t>
            </a:r>
          </a:p>
          <a:p>
            <a:r>
              <a:rPr lang="en-US" sz="2000" dirty="0"/>
              <a:t>To ask CGJ to investigate something, send Citizen compliant form</a:t>
            </a:r>
          </a:p>
          <a:p>
            <a:r>
              <a:rPr lang="en-US" sz="2000" dirty="0"/>
              <a:t>Confidential and helps think through what you’re expecting from GJ</a:t>
            </a:r>
          </a:p>
          <a:p>
            <a:r>
              <a:rPr lang="en-US" sz="2000" dirty="0"/>
              <a:t> News: fires, emergency prep for pandemic</a:t>
            </a:r>
          </a:p>
          <a:p>
            <a:r>
              <a:rPr lang="en-US" sz="2000" dirty="0"/>
              <a:t> Juror interest or self-initiated: 2020 coroner report; 2019 assets</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11</a:t>
            </a:fld>
            <a:endParaRPr lang="en-US"/>
          </a:p>
        </p:txBody>
      </p:sp>
    </p:spTree>
    <p:extLst>
      <p:ext uri="{BB962C8B-B14F-4D97-AF65-F5344CB8AC3E}">
        <p14:creationId xmlns:p14="http://schemas.microsoft.com/office/powerpoint/2010/main" val="42604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While the grand jury has so much autonomy, and is watching the county, who’s watching the grand jury?</a:t>
            </a:r>
          </a:p>
          <a:p>
            <a:r>
              <a:rPr lang="en-US" sz="2400" dirty="0"/>
              <a:t>Grand jury reports to the court. It is the state superior court system.</a:t>
            </a:r>
          </a:p>
          <a:p>
            <a:r>
              <a:rPr lang="en-US" sz="2400" dirty="0"/>
              <a:t>Presiding Judge; CEO; CAO; Legal Advisor.</a:t>
            </a:r>
          </a:p>
          <a:p>
            <a:r>
              <a:rPr lang="en-US" sz="2400" dirty="0"/>
              <a:t> </a:t>
            </a:r>
          </a:p>
          <a:p>
            <a:r>
              <a:rPr lang="en-US" sz="2400" dirty="0"/>
              <a:t>Current term….</a:t>
            </a:r>
          </a:p>
        </p:txBody>
      </p:sp>
      <p:sp>
        <p:nvSpPr>
          <p:cNvPr id="4" name="Slide Number Placeholder 3"/>
          <p:cNvSpPr>
            <a:spLocks noGrp="1"/>
          </p:cNvSpPr>
          <p:nvPr>
            <p:ph type="sldNum" sz="quarter" idx="10"/>
          </p:nvPr>
        </p:nvSpPr>
        <p:spPr/>
        <p:txBody>
          <a:bodyPr/>
          <a:lstStyle/>
          <a:p>
            <a:fld id="{E1B87036-ADF2-4C6F-BDD9-D7C005EC8433}" type="slidenum">
              <a:rPr lang="en-US" smtClean="0"/>
              <a:t>12</a:t>
            </a:fld>
            <a:endParaRPr lang="en-US"/>
          </a:p>
        </p:txBody>
      </p:sp>
    </p:spTree>
    <p:extLst>
      <p:ext uri="{BB962C8B-B14F-4D97-AF65-F5344CB8AC3E}">
        <p14:creationId xmlns:p14="http://schemas.microsoft.com/office/powerpoint/2010/main" val="57953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Read your Sonoma County  grand jury reports</a:t>
            </a:r>
          </a:p>
          <a:p>
            <a:r>
              <a:rPr lang="en-US" sz="2400" dirty="0"/>
              <a:t>Posted on the court website. I’ve given Pam a list of links</a:t>
            </a:r>
          </a:p>
          <a:p>
            <a:r>
              <a:rPr lang="en-US" sz="2400" dirty="0"/>
              <a:t>Go and search, poke around</a:t>
            </a:r>
          </a:p>
        </p:txBody>
      </p:sp>
      <p:sp>
        <p:nvSpPr>
          <p:cNvPr id="4" name="Slide Number Placeholder 3"/>
          <p:cNvSpPr>
            <a:spLocks noGrp="1"/>
          </p:cNvSpPr>
          <p:nvPr>
            <p:ph type="sldNum" sz="quarter" idx="10"/>
          </p:nvPr>
        </p:nvSpPr>
        <p:spPr/>
        <p:txBody>
          <a:bodyPr/>
          <a:lstStyle/>
          <a:p>
            <a:fld id="{E1B87036-ADF2-4C6F-BDD9-D7C005EC8433}" type="slidenum">
              <a:rPr lang="en-US" smtClean="0"/>
              <a:t>13</a:t>
            </a:fld>
            <a:endParaRPr lang="en-US"/>
          </a:p>
        </p:txBody>
      </p:sp>
    </p:spTree>
    <p:extLst>
      <p:ext uri="{BB962C8B-B14F-4D97-AF65-F5344CB8AC3E}">
        <p14:creationId xmlns:p14="http://schemas.microsoft.com/office/powerpoint/2010/main" val="2114357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Judicial branch of the state court website also has CGJ information</a:t>
            </a:r>
          </a:p>
          <a:p>
            <a:r>
              <a:rPr lang="en-US" sz="2400" dirty="0"/>
              <a:t>CGJA wealth of information </a:t>
            </a:r>
          </a:p>
        </p:txBody>
      </p:sp>
      <p:sp>
        <p:nvSpPr>
          <p:cNvPr id="4" name="Slide Number Placeholder 3"/>
          <p:cNvSpPr>
            <a:spLocks noGrp="1"/>
          </p:cNvSpPr>
          <p:nvPr>
            <p:ph type="sldNum" sz="quarter" idx="10"/>
          </p:nvPr>
        </p:nvSpPr>
        <p:spPr/>
        <p:txBody>
          <a:bodyPr/>
          <a:lstStyle/>
          <a:p>
            <a:fld id="{E1B87036-ADF2-4C6F-BDD9-D7C005EC8433}" type="slidenum">
              <a:rPr lang="en-US" smtClean="0"/>
              <a:t>14</a:t>
            </a:fld>
            <a:endParaRPr lang="en-US"/>
          </a:p>
        </p:txBody>
      </p:sp>
    </p:spTree>
    <p:extLst>
      <p:ext uri="{BB962C8B-B14F-4D97-AF65-F5344CB8AC3E}">
        <p14:creationId xmlns:p14="http://schemas.microsoft.com/office/powerpoint/2010/main" val="55638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87036-ADF2-4C6F-BDD9-D7C005EC8433}" type="slidenum">
              <a:rPr lang="en-US" smtClean="0"/>
              <a:t>15</a:t>
            </a:fld>
            <a:endParaRPr lang="en-US"/>
          </a:p>
        </p:txBody>
      </p:sp>
    </p:spTree>
    <p:extLst>
      <p:ext uri="{BB962C8B-B14F-4D97-AF65-F5344CB8AC3E}">
        <p14:creationId xmlns:p14="http://schemas.microsoft.com/office/powerpoint/2010/main" val="12699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First we’ll see a short 4 minutes video that helps show how grand jury service is participatory governance. It’s a bit dated but still good introduction “Agents of Change” compliments of the California Civil Grand Jurors Association.</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2</a:t>
            </a:fld>
            <a:endParaRPr lang="en-US"/>
          </a:p>
        </p:txBody>
      </p:sp>
    </p:spTree>
    <p:extLst>
      <p:ext uri="{BB962C8B-B14F-4D97-AF65-F5344CB8AC3E}">
        <p14:creationId xmlns:p14="http://schemas.microsoft.com/office/powerpoint/2010/main" val="233636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1" dirty="0"/>
              <a:t>Play Video</a:t>
            </a:r>
          </a:p>
        </p:txBody>
      </p:sp>
      <p:sp>
        <p:nvSpPr>
          <p:cNvPr id="4" name="Slide Number Placeholder 3"/>
          <p:cNvSpPr>
            <a:spLocks noGrp="1"/>
          </p:cNvSpPr>
          <p:nvPr>
            <p:ph type="sldNum" sz="quarter" idx="10"/>
          </p:nvPr>
        </p:nvSpPr>
        <p:spPr/>
        <p:txBody>
          <a:bodyPr/>
          <a:lstStyle/>
          <a:p>
            <a:fld id="{E1B87036-ADF2-4C6F-BDD9-D7C005EC8433}" type="slidenum">
              <a:rPr lang="en-US" smtClean="0"/>
              <a:t>3</a:t>
            </a:fld>
            <a:endParaRPr lang="en-US"/>
          </a:p>
        </p:txBody>
      </p:sp>
    </p:spTree>
    <p:extLst>
      <p:ext uri="{BB962C8B-B14F-4D97-AF65-F5344CB8AC3E}">
        <p14:creationId xmlns:p14="http://schemas.microsoft.com/office/powerpoint/2010/main" val="427195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 may be familiar with this saying about grand juries. </a:t>
            </a:r>
            <a:r>
              <a:rPr lang="en-US" sz="2000" i="1" dirty="0"/>
              <a:t>Read quote</a:t>
            </a:r>
            <a:r>
              <a:rPr lang="en-US" sz="2000" dirty="0"/>
              <a:t>. Origins mostly attributed to Justice </a:t>
            </a:r>
            <a:r>
              <a:rPr lang="en-US" sz="2000" dirty="0" err="1"/>
              <a:t>Wachler</a:t>
            </a:r>
            <a:r>
              <a:rPr lang="en-US" sz="2000" dirty="0"/>
              <a:t> but became popular by Tom Wolfe in The Bonfires of the Vanities</a:t>
            </a:r>
          </a:p>
          <a:p>
            <a:r>
              <a:rPr lang="en-US" sz="2000" dirty="0"/>
              <a:t>So there is a truth to the fact that statistically grand juries do support all criminal indictments as presented to them by the prosecution. </a:t>
            </a:r>
          </a:p>
          <a:p>
            <a:r>
              <a:rPr lang="en-US" sz="2000" dirty="0"/>
              <a:t>However, be assured that your Sonoma county civil grand jury is not indicting the proverbial ham sandwich and I trust that will be evident as I tell how civil is so different from criminal.</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4</a:t>
            </a:fld>
            <a:endParaRPr lang="en-US"/>
          </a:p>
        </p:txBody>
      </p:sp>
    </p:spTree>
    <p:extLst>
      <p:ext uri="{BB962C8B-B14F-4D97-AF65-F5344CB8AC3E}">
        <p14:creationId xmlns:p14="http://schemas.microsoft.com/office/powerpoint/2010/main" val="158532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While grand jurors in a criminal case have all the evidence and argument presented to them. In a civil grand jury, jurors serve as their own investigators, prosecutors, defense and jury. No criminal grand juries are convened by the DA in Sonoma County.</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5</a:t>
            </a:fld>
            <a:endParaRPr lang="en-US"/>
          </a:p>
        </p:txBody>
      </p:sp>
    </p:spTree>
    <p:extLst>
      <p:ext uri="{BB962C8B-B14F-4D97-AF65-F5344CB8AC3E}">
        <p14:creationId xmlns:p14="http://schemas.microsoft.com/office/powerpoint/2010/main" val="299598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1" dirty="0"/>
              <a:t>Read the questions </a:t>
            </a:r>
          </a:p>
        </p:txBody>
      </p:sp>
      <p:sp>
        <p:nvSpPr>
          <p:cNvPr id="4" name="Slide Number Placeholder 3"/>
          <p:cNvSpPr>
            <a:spLocks noGrp="1"/>
          </p:cNvSpPr>
          <p:nvPr>
            <p:ph type="sldNum" sz="quarter" idx="10"/>
          </p:nvPr>
        </p:nvSpPr>
        <p:spPr/>
        <p:txBody>
          <a:bodyPr/>
          <a:lstStyle/>
          <a:p>
            <a:fld id="{E1B87036-ADF2-4C6F-BDD9-D7C005EC8433}" type="slidenum">
              <a:rPr lang="en-US" smtClean="0"/>
              <a:t>6</a:t>
            </a:fld>
            <a:endParaRPr lang="en-US"/>
          </a:p>
        </p:txBody>
      </p:sp>
    </p:spTree>
    <p:extLst>
      <p:ext uri="{BB962C8B-B14F-4D97-AF65-F5344CB8AC3E}">
        <p14:creationId xmlns:p14="http://schemas.microsoft.com/office/powerpoint/2010/main" val="131205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Grand jurors must meet specific basic criteria such as residency, age, and no criminal record. </a:t>
            </a:r>
            <a:r>
              <a:rPr lang="en-US" sz="2400" dirty="0">
                <a:solidFill>
                  <a:srgbClr val="FF0000"/>
                </a:solidFill>
              </a:rPr>
              <a:t>See p 1 of application </a:t>
            </a:r>
            <a:r>
              <a:rPr lang="en-US" sz="2400" dirty="0"/>
              <a:t>Anyone who meets the basic criteria can apply. There is a vetting process (which has been enhanced recently) through meeting with a judge and then applicants are chosen by lottery.        Names on a piece of paper pulled out of a box.</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7</a:t>
            </a:fld>
            <a:endParaRPr lang="en-US"/>
          </a:p>
        </p:txBody>
      </p:sp>
    </p:spTree>
    <p:extLst>
      <p:ext uri="{BB962C8B-B14F-4D97-AF65-F5344CB8AC3E}">
        <p14:creationId xmlns:p14="http://schemas.microsoft.com/office/powerpoint/2010/main" val="308702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No matter who the jurors are and who serves as foreperson (the only role and person chosen by the judge) decisions are all made by the whole group. Supermajority is the law. So neither the foreperson nor any one individual gets to decide on what gets investigated. All investigations, public actions and reports must be approved by the supermajority minimally – goal is consensus.</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8</a:t>
            </a:fld>
            <a:endParaRPr lang="en-US"/>
          </a:p>
        </p:txBody>
      </p:sp>
    </p:spTree>
    <p:extLst>
      <p:ext uri="{BB962C8B-B14F-4D97-AF65-F5344CB8AC3E}">
        <p14:creationId xmlns:p14="http://schemas.microsoft.com/office/powerpoint/2010/main" val="74602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Consistent with the penal code, well established practice and with their own policies and procedures, topics for investigation can come from citizen complaints, current news/hot topics, or simply current juror interest. Requirement is investigate at least one county entity or department annually.</a:t>
            </a:r>
          </a:p>
          <a:p>
            <a:endParaRPr lang="en-US" dirty="0"/>
          </a:p>
        </p:txBody>
      </p:sp>
      <p:sp>
        <p:nvSpPr>
          <p:cNvPr id="4" name="Slide Number Placeholder 3"/>
          <p:cNvSpPr>
            <a:spLocks noGrp="1"/>
          </p:cNvSpPr>
          <p:nvPr>
            <p:ph type="sldNum" sz="quarter" idx="10"/>
          </p:nvPr>
        </p:nvSpPr>
        <p:spPr/>
        <p:txBody>
          <a:bodyPr/>
          <a:lstStyle/>
          <a:p>
            <a:fld id="{E1B87036-ADF2-4C6F-BDD9-D7C005EC8433}" type="slidenum">
              <a:rPr lang="en-US" smtClean="0"/>
              <a:t>9</a:t>
            </a:fld>
            <a:endParaRPr lang="en-US"/>
          </a:p>
        </p:txBody>
      </p:sp>
    </p:spTree>
    <p:extLst>
      <p:ext uri="{BB962C8B-B14F-4D97-AF65-F5344CB8AC3E}">
        <p14:creationId xmlns:p14="http://schemas.microsoft.com/office/powerpoint/2010/main" val="160570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7BBCCF7-440D-4F16-92AF-CFE93FC26A3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0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A78ED-1280-4662-8F3A-4174D60BA4C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CCF7-440D-4F16-92AF-CFE93FC26A37}" type="slidenum">
              <a:rPr lang="en-US" smtClean="0"/>
              <a:t>‹#›</a:t>
            </a:fld>
            <a:endParaRPr lang="en-US"/>
          </a:p>
        </p:txBody>
      </p:sp>
    </p:spTree>
    <p:extLst>
      <p:ext uri="{BB962C8B-B14F-4D97-AF65-F5344CB8AC3E}">
        <p14:creationId xmlns:p14="http://schemas.microsoft.com/office/powerpoint/2010/main" val="20903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28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22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spTree>
    <p:extLst>
      <p:ext uri="{BB962C8B-B14F-4D97-AF65-F5344CB8AC3E}">
        <p14:creationId xmlns:p14="http://schemas.microsoft.com/office/powerpoint/2010/main" val="78997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15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49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615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34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spTree>
    <p:extLst>
      <p:ext uri="{BB962C8B-B14F-4D97-AF65-F5344CB8AC3E}">
        <p14:creationId xmlns:p14="http://schemas.microsoft.com/office/powerpoint/2010/main" val="137803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78ED-1280-4662-8F3A-4174D60BA4C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CCF7-440D-4F16-92AF-CFE93FC26A3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88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7A78ED-1280-4662-8F3A-4174D60BA4C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CCF7-440D-4F16-92AF-CFE93FC26A37}" type="slidenum">
              <a:rPr lang="en-US" smtClean="0"/>
              <a:t>‹#›</a:t>
            </a:fld>
            <a:endParaRPr lang="en-US"/>
          </a:p>
        </p:txBody>
      </p:sp>
    </p:spTree>
    <p:extLst>
      <p:ext uri="{BB962C8B-B14F-4D97-AF65-F5344CB8AC3E}">
        <p14:creationId xmlns:p14="http://schemas.microsoft.com/office/powerpoint/2010/main" val="238366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7A78ED-1280-4662-8F3A-4174D60BA4CE}"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BCCF7-440D-4F16-92AF-CFE93FC26A3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31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7A78ED-1280-4662-8F3A-4174D60BA4CE}"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BCCF7-440D-4F16-92AF-CFE93FC26A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96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A78ED-1280-4662-8F3A-4174D60BA4CE}"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BCCF7-440D-4F16-92AF-CFE93FC26A37}" type="slidenum">
              <a:rPr lang="en-US" smtClean="0"/>
              <a:t>‹#›</a:t>
            </a:fld>
            <a:endParaRPr lang="en-US"/>
          </a:p>
        </p:txBody>
      </p:sp>
    </p:spTree>
    <p:extLst>
      <p:ext uri="{BB962C8B-B14F-4D97-AF65-F5344CB8AC3E}">
        <p14:creationId xmlns:p14="http://schemas.microsoft.com/office/powerpoint/2010/main" val="338190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A78ED-1280-4662-8F3A-4174D60BA4C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CCF7-440D-4F16-92AF-CFE93FC26A3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2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A78ED-1280-4662-8F3A-4174D60BA4C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CCF7-440D-4F16-92AF-CFE93FC26A37}" type="slidenum">
              <a:rPr lang="en-US" smtClean="0"/>
              <a:t>‹#›</a:t>
            </a:fld>
            <a:endParaRPr lang="en-US"/>
          </a:p>
        </p:txBody>
      </p:sp>
    </p:spTree>
    <p:extLst>
      <p:ext uri="{BB962C8B-B14F-4D97-AF65-F5344CB8AC3E}">
        <p14:creationId xmlns:p14="http://schemas.microsoft.com/office/powerpoint/2010/main" val="339944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7A78ED-1280-4662-8F3A-4174D60BA4CE}" type="datetimeFigureOut">
              <a:rPr lang="en-US" smtClean="0"/>
              <a:t>8/26/2020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BBCCF7-440D-4F16-92AF-CFE93FC26A37}" type="slidenum">
              <a:rPr lang="en-US" smtClean="0"/>
              <a:t>‹#›</a:t>
            </a:fld>
            <a:endParaRPr lang="en-US"/>
          </a:p>
        </p:txBody>
      </p:sp>
    </p:spTree>
    <p:extLst>
      <p:ext uri="{BB962C8B-B14F-4D97-AF65-F5344CB8AC3E}">
        <p14:creationId xmlns:p14="http://schemas.microsoft.com/office/powerpoint/2010/main" val="323678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solidFill>
                  <a:schemeClr val="tx1"/>
                </a:solidFill>
              </a:rPr>
              <a:t>Dee Schweitzer</a:t>
            </a:r>
            <a:br>
              <a:rPr lang="en-US" dirty="0">
                <a:solidFill>
                  <a:schemeClr val="tx1"/>
                </a:solidFill>
              </a:rPr>
            </a:br>
            <a:r>
              <a:rPr lang="en-US" sz="2800" b="1" dirty="0">
                <a:solidFill>
                  <a:schemeClr val="tx1"/>
                </a:solidFill>
              </a:rPr>
              <a:t>CGJA Grand Jury Trainer Presenter</a:t>
            </a:r>
            <a:endParaRPr lang="en-US" b="1" dirty="0">
              <a:solidFill>
                <a:schemeClr val="tx1"/>
              </a:solidFill>
            </a:endParaRPr>
          </a:p>
        </p:txBody>
      </p:sp>
      <p:sp>
        <p:nvSpPr>
          <p:cNvPr id="3" name="Subtitle 2"/>
          <p:cNvSpPr>
            <a:spLocks noGrp="1"/>
          </p:cNvSpPr>
          <p:nvPr>
            <p:ph type="subTitle" idx="1"/>
          </p:nvPr>
        </p:nvSpPr>
        <p:spPr/>
        <p:txBody>
          <a:bodyPr>
            <a:normAutofit fontScale="70000" lnSpcReduction="20000"/>
          </a:bodyPr>
          <a:lstStyle/>
          <a:p>
            <a:r>
              <a:rPr lang="en-US" sz="5200" b="1" dirty="0">
                <a:solidFill>
                  <a:schemeClr val="accent4">
                    <a:lumMod val="50000"/>
                  </a:schemeClr>
                </a:solidFill>
              </a:rPr>
              <a:t>This </a:t>
            </a:r>
            <a:r>
              <a:rPr lang="en-US" sz="5200" b="1" dirty="0" err="1">
                <a:solidFill>
                  <a:schemeClr val="accent4">
                    <a:lumMod val="50000"/>
                  </a:schemeClr>
                </a:solidFill>
              </a:rPr>
              <a:t>Ain’t</a:t>
            </a:r>
            <a:r>
              <a:rPr lang="en-US" sz="5200" b="1" dirty="0">
                <a:solidFill>
                  <a:schemeClr val="accent4">
                    <a:lumMod val="50000"/>
                  </a:schemeClr>
                </a:solidFill>
              </a:rPr>
              <a:t> No Ham Sandwich</a:t>
            </a:r>
          </a:p>
          <a:p>
            <a:r>
              <a:rPr lang="en-US" sz="2800" b="1" dirty="0"/>
              <a:t>July 24, 2020</a:t>
            </a:r>
          </a:p>
          <a:p>
            <a:r>
              <a:rPr lang="en-US" sz="2800" b="1" dirty="0"/>
              <a:t>Rotary Club of Sebastopol</a:t>
            </a:r>
          </a:p>
        </p:txBody>
      </p:sp>
    </p:spTree>
    <p:extLst>
      <p:ext uri="{BB962C8B-B14F-4D97-AF65-F5344CB8AC3E}">
        <p14:creationId xmlns:p14="http://schemas.microsoft.com/office/powerpoint/2010/main" val="267831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Key Concepts</a:t>
            </a:r>
          </a:p>
        </p:txBody>
      </p:sp>
      <p:sp>
        <p:nvSpPr>
          <p:cNvPr id="3" name="Content Placeholder 2"/>
          <p:cNvSpPr>
            <a:spLocks noGrp="1"/>
          </p:cNvSpPr>
          <p:nvPr>
            <p:ph idx="1"/>
          </p:nvPr>
        </p:nvSpPr>
        <p:spPr>
          <a:xfrm>
            <a:off x="2476499" y="2556932"/>
            <a:ext cx="7808109" cy="3318936"/>
          </a:xfrm>
        </p:spPr>
        <p:txBody>
          <a:bodyPr>
            <a:normAutofit fontScale="92500" lnSpcReduction="20000"/>
          </a:bodyPr>
          <a:lstStyle/>
          <a:p>
            <a:r>
              <a:rPr lang="en-US" sz="3000" dirty="0"/>
              <a:t>Confidentiality ~ PC924.1</a:t>
            </a:r>
          </a:p>
          <a:p>
            <a:r>
              <a:rPr lang="en-US" sz="3000" dirty="0"/>
              <a:t>Independence</a:t>
            </a:r>
          </a:p>
          <a:p>
            <a:r>
              <a:rPr lang="en-US" sz="3000" dirty="0"/>
              <a:t>Ethics</a:t>
            </a:r>
          </a:p>
          <a:p>
            <a:r>
              <a:rPr lang="en-US" sz="3000" dirty="0"/>
              <a:t>Collegiality</a:t>
            </a:r>
          </a:p>
          <a:p>
            <a:r>
              <a:rPr lang="en-US" sz="3000" dirty="0"/>
              <a:t>Continuity</a:t>
            </a:r>
          </a:p>
          <a:p>
            <a:r>
              <a:rPr lang="en-US" sz="3000" dirty="0"/>
              <a:t>Budget</a:t>
            </a:r>
            <a:r>
              <a:rPr lang="en-US" dirty="0"/>
              <a:t>												      </a:t>
            </a:r>
            <a:r>
              <a:rPr lang="en-US" i="1" dirty="0"/>
              <a:t>                   												</a:t>
            </a:r>
            <a:r>
              <a:rPr lang="en-US" b="1" i="1" dirty="0">
                <a:solidFill>
                  <a:srgbClr val="0070C0"/>
                </a:solidFill>
              </a:rPr>
              <a:t>I’ve Got a Secret</a:t>
            </a:r>
            <a:endParaRPr lang="en-US" b="1" dirty="0">
              <a:solidFill>
                <a:srgbClr val="0070C0"/>
              </a:solidFill>
            </a:endParaRPr>
          </a:p>
          <a:p>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715" y="2957251"/>
            <a:ext cx="2956969" cy="1981169"/>
          </a:xfrm>
          <a:prstGeom prst="rect">
            <a:avLst/>
          </a:prstGeom>
        </p:spPr>
      </p:pic>
    </p:spTree>
    <p:extLst>
      <p:ext uri="{BB962C8B-B14F-4D97-AF65-F5344CB8AC3E}">
        <p14:creationId xmlns:p14="http://schemas.microsoft.com/office/powerpoint/2010/main" val="299737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Sonoma County Reports</a:t>
            </a:r>
          </a:p>
        </p:txBody>
      </p:sp>
      <p:sp>
        <p:nvSpPr>
          <p:cNvPr id="3" name="Content Placeholder 2"/>
          <p:cNvSpPr>
            <a:spLocks noGrp="1"/>
          </p:cNvSpPr>
          <p:nvPr>
            <p:ph idx="1"/>
          </p:nvPr>
        </p:nvSpPr>
        <p:spPr>
          <a:xfrm>
            <a:off x="1571624" y="2452157"/>
            <a:ext cx="9572626" cy="3318936"/>
          </a:xfrm>
        </p:spPr>
        <p:txBody>
          <a:bodyPr>
            <a:normAutofit/>
          </a:bodyPr>
          <a:lstStyle/>
          <a:p>
            <a:pPr marL="0" indent="0" algn="ctr">
              <a:buNone/>
            </a:pPr>
            <a:r>
              <a:rPr lang="en-US" b="1" dirty="0">
                <a:solidFill>
                  <a:schemeClr val="accent4">
                    <a:lumMod val="50000"/>
                  </a:schemeClr>
                </a:solidFill>
              </a:rPr>
              <a:t>Reports posted on the Sonoma County Court website:</a:t>
            </a:r>
          </a:p>
          <a:p>
            <a:pPr marL="0" indent="0" algn="ctr">
              <a:buNone/>
            </a:pPr>
            <a:r>
              <a:rPr lang="en-US" sz="1800" u="sng" dirty="0">
                <a:solidFill>
                  <a:schemeClr val="accent4">
                    <a:lumMod val="50000"/>
                  </a:schemeClr>
                </a:solidFill>
              </a:rPr>
              <a:t>www.Sonoma.courts.ca.gov/info/administration/grand-jury</a:t>
            </a:r>
          </a:p>
          <a:p>
            <a:r>
              <a:rPr lang="en-US" b="1" dirty="0"/>
              <a:t>Citizen complaint </a:t>
            </a:r>
            <a:r>
              <a:rPr lang="en-US" dirty="0"/>
              <a:t>~ 2020 Sonoma Zoning; 2019 Behavioral Health Budget</a:t>
            </a:r>
          </a:p>
          <a:p>
            <a:pPr>
              <a:buClr>
                <a:srgbClr val="C00000"/>
              </a:buClr>
              <a:buFont typeface="Wingdings" panose="05000000000000000000" pitchFamily="2" charset="2"/>
              <a:buChar char="Ø"/>
            </a:pPr>
            <a:r>
              <a:rPr lang="en-US" sz="1800" b="1" u="sng" dirty="0">
                <a:solidFill>
                  <a:schemeClr val="accent4">
                    <a:lumMod val="50000"/>
                  </a:schemeClr>
                </a:solidFill>
              </a:rPr>
              <a:t>http://sonoma.courts.ca.gov/sites/all/assets/pdfs/general-info/grand-jury/complaint1.pdf</a:t>
            </a:r>
          </a:p>
          <a:p>
            <a:r>
              <a:rPr lang="en-US" b="1" dirty="0"/>
              <a:t>Current News </a:t>
            </a:r>
            <a:r>
              <a:rPr lang="en-US" dirty="0"/>
              <a:t>~ 2017 Fires; Emergency Preparedness</a:t>
            </a:r>
          </a:p>
          <a:p>
            <a:r>
              <a:rPr lang="en-US" b="1" dirty="0"/>
              <a:t>Juror Interest </a:t>
            </a:r>
            <a:r>
              <a:rPr lang="en-US" dirty="0"/>
              <a:t>~ 2020 Coroner Follow Up; 2019 County Assets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58505">
            <a:off x="9690389" y="4475007"/>
            <a:ext cx="1771650" cy="17716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819" y="3227545"/>
            <a:ext cx="1451269" cy="1440115"/>
          </a:xfrm>
          <a:prstGeom prst="rect">
            <a:avLst/>
          </a:prstGeom>
        </p:spPr>
      </p:pic>
    </p:spTree>
    <p:extLst>
      <p:ext uri="{BB962C8B-B14F-4D97-AF65-F5344CB8AC3E}">
        <p14:creationId xmlns:p14="http://schemas.microsoft.com/office/powerpoint/2010/main" val="268162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1"/>
            <a:ext cx="9601196" cy="1846793"/>
          </a:xfrm>
        </p:spPr>
        <p:txBody>
          <a:bodyPr>
            <a:normAutofit fontScale="90000"/>
          </a:bodyPr>
          <a:lstStyle/>
          <a:p>
            <a:r>
              <a:rPr lang="en-US" sz="3100" b="1" dirty="0">
                <a:solidFill>
                  <a:schemeClr val="accent4">
                    <a:lumMod val="50000"/>
                  </a:schemeClr>
                </a:solidFill>
              </a:rPr>
              <a:t>GJ Overseers</a:t>
            </a:r>
            <a:br>
              <a:rPr lang="en-US" dirty="0">
                <a:solidFill>
                  <a:schemeClr val="accent4">
                    <a:lumMod val="50000"/>
                  </a:schemeClr>
                </a:solidFill>
              </a:rPr>
            </a:br>
            <a:r>
              <a:rPr lang="en-US" sz="2200" dirty="0"/>
              <a:t>Presiding Judge </a:t>
            </a:r>
            <a:r>
              <a:rPr lang="en-US" sz="2200" dirty="0" err="1"/>
              <a:t>DeMeo</a:t>
            </a:r>
            <a:r>
              <a:rPr lang="en-US" sz="2200" dirty="0"/>
              <a:t> – 2 year rotation </a:t>
            </a:r>
            <a:br>
              <a:rPr lang="en-US" sz="2200" dirty="0"/>
            </a:br>
            <a:r>
              <a:rPr lang="en-US" sz="2200" dirty="0"/>
              <a:t>Court Executive Officer Arlene Junior</a:t>
            </a:r>
            <a:br>
              <a:rPr lang="en-US" sz="2200" dirty="0"/>
            </a:br>
            <a:r>
              <a:rPr lang="en-US" sz="2200" dirty="0"/>
              <a:t>County Administrative Officer Cheryl Bratton</a:t>
            </a:r>
            <a:br>
              <a:rPr lang="en-US" sz="2200" dirty="0"/>
            </a:br>
            <a:r>
              <a:rPr lang="en-US" sz="2200" dirty="0"/>
              <a:t>Legal Advisor – County Counsel Bruce Goldstein</a:t>
            </a:r>
            <a:br>
              <a:rPr lang="en-US" dirty="0"/>
            </a:br>
            <a:endParaRPr lang="en-US" dirty="0">
              <a:solidFill>
                <a:schemeClr val="accent4">
                  <a:lumMod val="50000"/>
                </a:schemeClr>
              </a:solidFill>
            </a:endParaRPr>
          </a:p>
        </p:txBody>
      </p:sp>
      <p:sp>
        <p:nvSpPr>
          <p:cNvPr id="3" name="Content Placeholder 2"/>
          <p:cNvSpPr>
            <a:spLocks noGrp="1"/>
          </p:cNvSpPr>
          <p:nvPr>
            <p:ph idx="1"/>
          </p:nvPr>
        </p:nvSpPr>
        <p:spPr>
          <a:xfrm>
            <a:off x="1466851" y="2924272"/>
            <a:ext cx="9848850" cy="2951595"/>
          </a:xfrm>
        </p:spPr>
        <p:txBody>
          <a:bodyPr>
            <a:normAutofit/>
          </a:bodyPr>
          <a:lstStyle/>
          <a:p>
            <a:pPr marL="0" indent="0" algn="ctr">
              <a:buNone/>
            </a:pPr>
            <a:r>
              <a:rPr lang="en-US" sz="4000" dirty="0">
                <a:solidFill>
                  <a:schemeClr val="accent4">
                    <a:lumMod val="50000"/>
                  </a:schemeClr>
                </a:solidFill>
              </a:rPr>
              <a:t>Current Term</a:t>
            </a:r>
            <a:endParaRPr lang="en-US" sz="4000" dirty="0"/>
          </a:p>
          <a:p>
            <a:r>
              <a:rPr lang="en-US" dirty="0"/>
              <a:t>Status ~ 2019-2020 jurors continue to end of August</a:t>
            </a:r>
          </a:p>
          <a:p>
            <a:r>
              <a:rPr lang="en-US" dirty="0"/>
              <a:t>New Term 2020-20121 recruitment, orientation, empanelment, training</a:t>
            </a:r>
          </a:p>
          <a:p>
            <a:pPr marL="0" indent="0" algn="ctr">
              <a:buNone/>
            </a:pPr>
            <a:r>
              <a:rPr lang="en-US" sz="4400" dirty="0">
                <a:solidFill>
                  <a:schemeClr val="accent4">
                    <a:lumMod val="50000"/>
                  </a:schemeClr>
                </a:solidFill>
                <a:latin typeface="Cambria" panose="02040503050406030204" pitchFamily="18" charset="0"/>
                <a:ea typeface="Cambria" panose="02040503050406030204" pitchFamily="18" charset="0"/>
              </a:rPr>
              <a: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984" y="886782"/>
            <a:ext cx="1285516" cy="1294443"/>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357834" y="886782"/>
            <a:ext cx="1243491" cy="1294443"/>
          </a:xfrm>
          <a:prstGeom prst="rect">
            <a:avLst/>
          </a:prstGeom>
          <a:noFill/>
          <a:ln>
            <a:noFill/>
          </a:ln>
        </p:spPr>
      </p:pic>
    </p:spTree>
    <p:extLst>
      <p:ext uri="{BB962C8B-B14F-4D97-AF65-F5344CB8AC3E}">
        <p14:creationId xmlns:p14="http://schemas.microsoft.com/office/powerpoint/2010/main" val="178126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2" y="924982"/>
            <a:ext cx="9601196" cy="1456268"/>
          </a:xfrm>
        </p:spPr>
        <p:txBody>
          <a:bodyPr>
            <a:normAutofit fontScale="90000"/>
          </a:bodyPr>
          <a:lstStyle/>
          <a:p>
            <a:r>
              <a:rPr lang="en-US" dirty="0">
                <a:solidFill>
                  <a:schemeClr val="accent4">
                    <a:lumMod val="50000"/>
                  </a:schemeClr>
                </a:solidFill>
              </a:rPr>
              <a:t>Resources</a:t>
            </a:r>
            <a:r>
              <a:rPr lang="en-US" dirty="0"/>
              <a:t> </a:t>
            </a:r>
            <a:br>
              <a:rPr lang="en-US" dirty="0"/>
            </a:br>
            <a:r>
              <a:rPr lang="en-US" sz="3600" dirty="0">
                <a:solidFill>
                  <a:schemeClr val="accent4">
                    <a:lumMod val="50000"/>
                  </a:schemeClr>
                </a:solidFill>
              </a:rPr>
              <a:t>Sonoma County Civil Grand Jury</a:t>
            </a:r>
            <a:br>
              <a:rPr lang="en-US" dirty="0"/>
            </a:br>
            <a:r>
              <a:rPr lang="en-US" sz="3100" dirty="0"/>
              <a:t>Court website: </a:t>
            </a:r>
            <a:r>
              <a:rPr lang="en-US" sz="3100" u="sng" dirty="0">
                <a:solidFill>
                  <a:schemeClr val="accent4">
                    <a:lumMod val="50000"/>
                  </a:schemeClr>
                </a:solidFill>
              </a:rPr>
              <a:t>http://Sonoma.courts.ca.gov/info</a:t>
            </a:r>
            <a:br>
              <a:rPr lang="en-US" b="1" dirty="0"/>
            </a:br>
            <a:endParaRPr lang="en-US" dirty="0"/>
          </a:p>
        </p:txBody>
      </p:sp>
      <p:sp>
        <p:nvSpPr>
          <p:cNvPr id="3" name="Content Placeholder 2"/>
          <p:cNvSpPr>
            <a:spLocks noGrp="1"/>
          </p:cNvSpPr>
          <p:nvPr>
            <p:ph idx="1"/>
          </p:nvPr>
        </p:nvSpPr>
        <p:spPr>
          <a:xfrm>
            <a:off x="1009652" y="2781300"/>
            <a:ext cx="9886945" cy="3094568"/>
          </a:xfrm>
        </p:spPr>
        <p:txBody>
          <a:bodyPr>
            <a:normAutofit/>
          </a:bodyPr>
          <a:lstStyle/>
          <a:p>
            <a:r>
              <a:rPr lang="en-US" u="sng" dirty="0">
                <a:solidFill>
                  <a:schemeClr val="accent4">
                    <a:lumMod val="50000"/>
                  </a:schemeClr>
                </a:solidFill>
              </a:rPr>
              <a:t>http://Sonoma.courts.ca.gov/info/administration/grand-jury</a:t>
            </a:r>
            <a:endParaRPr lang="en-US" dirty="0"/>
          </a:p>
          <a:p>
            <a:r>
              <a:rPr lang="en-US" dirty="0"/>
              <a:t>For the </a:t>
            </a:r>
            <a:r>
              <a:rPr lang="en-US" b="1" dirty="0"/>
              <a:t>Grand Jury Reports</a:t>
            </a:r>
            <a:r>
              <a:rPr lang="en-US" dirty="0"/>
              <a:t>, go to Court Administration/Grand Jury.        </a:t>
            </a:r>
            <a:r>
              <a:rPr lang="en-US" b="1" dirty="0"/>
              <a:t>Final Reports and Responses </a:t>
            </a:r>
            <a:r>
              <a:rPr lang="en-US" dirty="0"/>
              <a:t>are listed by year </a:t>
            </a:r>
            <a:endParaRPr lang="en-US" b="1" dirty="0"/>
          </a:p>
          <a:p>
            <a:r>
              <a:rPr lang="en-US" dirty="0"/>
              <a:t>For application to serve on the grand jury,  print and send                                   a completed </a:t>
            </a:r>
            <a:r>
              <a:rPr lang="en-US" b="1" dirty="0"/>
              <a:t>Grand Jury Application Form</a:t>
            </a:r>
          </a:p>
          <a:p>
            <a:pPr marL="0" indent="0">
              <a:buNone/>
            </a:pPr>
            <a:endParaRPr lang="en-US" b="1" u="sng"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6006">
            <a:off x="8158088" y="4586298"/>
            <a:ext cx="2047818" cy="264982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8923">
            <a:off x="9810981" y="3317449"/>
            <a:ext cx="2026531" cy="2614880"/>
          </a:xfrm>
          <a:prstGeom prst="rect">
            <a:avLst/>
          </a:prstGeom>
        </p:spPr>
      </p:pic>
    </p:spTree>
    <p:extLst>
      <p:ext uri="{BB962C8B-B14F-4D97-AF65-F5344CB8AC3E}">
        <p14:creationId xmlns:p14="http://schemas.microsoft.com/office/powerpoint/2010/main" val="1975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32368"/>
          </a:xfrm>
        </p:spPr>
        <p:txBody>
          <a:bodyPr>
            <a:normAutofit fontScale="90000"/>
          </a:bodyPr>
          <a:lstStyle/>
          <a:p>
            <a:r>
              <a:rPr lang="en-US" dirty="0">
                <a:solidFill>
                  <a:schemeClr val="accent4">
                    <a:lumMod val="50000"/>
                  </a:schemeClr>
                </a:solidFill>
              </a:rPr>
              <a:t>Resources</a:t>
            </a:r>
            <a:r>
              <a:rPr lang="en-US" dirty="0"/>
              <a:t> </a:t>
            </a:r>
          </a:p>
        </p:txBody>
      </p:sp>
      <p:sp>
        <p:nvSpPr>
          <p:cNvPr id="3" name="Content Placeholder 2"/>
          <p:cNvSpPr>
            <a:spLocks noGrp="1"/>
          </p:cNvSpPr>
          <p:nvPr>
            <p:ph idx="1"/>
          </p:nvPr>
        </p:nvSpPr>
        <p:spPr>
          <a:xfrm>
            <a:off x="923925" y="1847849"/>
            <a:ext cx="10363200" cy="4314825"/>
          </a:xfrm>
        </p:spPr>
        <p:txBody>
          <a:bodyPr>
            <a:normAutofit/>
          </a:bodyPr>
          <a:lstStyle/>
          <a:p>
            <a:r>
              <a:rPr lang="en-US" b="1" dirty="0"/>
              <a:t>California Courts </a:t>
            </a:r>
            <a:r>
              <a:rPr lang="en-US" dirty="0"/>
              <a:t>Judicial Branch </a:t>
            </a:r>
            <a:r>
              <a:rPr lang="en-US" u="sng" dirty="0">
                <a:solidFill>
                  <a:schemeClr val="accent4">
                    <a:lumMod val="50000"/>
                  </a:schemeClr>
                </a:solidFill>
              </a:rPr>
              <a:t>https://www.courts.ca.gov/civilgrandjury</a:t>
            </a:r>
            <a:endParaRPr lang="en-US" dirty="0"/>
          </a:p>
          <a:p>
            <a:endParaRPr lang="en-US" dirty="0"/>
          </a:p>
          <a:p>
            <a:r>
              <a:rPr lang="en-US" dirty="0"/>
              <a:t>The </a:t>
            </a:r>
            <a:r>
              <a:rPr lang="en-US" b="1" dirty="0"/>
              <a:t>California Civil Grand Jurors Association </a:t>
            </a:r>
            <a:r>
              <a:rPr lang="en-US" dirty="0"/>
              <a:t>(CGJA) </a:t>
            </a:r>
            <a:r>
              <a:rPr lang="en-US" sz="2800" u="sng" dirty="0">
                <a:solidFill>
                  <a:schemeClr val="accent4">
                    <a:lumMod val="50000"/>
                  </a:schemeClr>
                </a:solidFill>
              </a:rPr>
              <a:t>www.cgja.org  </a:t>
            </a:r>
            <a:endParaRPr lang="en-US" sz="2200" b="1" dirty="0"/>
          </a:p>
          <a:p>
            <a:pPr marL="0" indent="0">
              <a:buNone/>
            </a:pPr>
            <a:r>
              <a:rPr lang="en-US" sz="2000" dirty="0"/>
              <a:t>	Tab </a:t>
            </a:r>
            <a:r>
              <a:rPr lang="en-US" sz="2000" b="1" dirty="0"/>
              <a:t>About CGJA/About Grand Juries</a:t>
            </a:r>
            <a:r>
              <a:rPr lang="en-US" sz="2000" dirty="0"/>
              <a:t>:</a:t>
            </a:r>
          </a:p>
          <a:p>
            <a:pPr lvl="2"/>
            <a:r>
              <a:rPr lang="en-US" b="1" dirty="0"/>
              <a:t>Primer of CA Grand Jury System</a:t>
            </a:r>
            <a:r>
              <a:rPr lang="en-US" dirty="0"/>
              <a:t>    </a:t>
            </a:r>
          </a:p>
          <a:p>
            <a:pPr lvl="2"/>
            <a:r>
              <a:rPr lang="en-US" b="1" dirty="0"/>
              <a:t>History of Grand Juries</a:t>
            </a:r>
            <a:r>
              <a:rPr lang="en-US" dirty="0"/>
              <a:t>   </a:t>
            </a:r>
          </a:p>
          <a:p>
            <a:pPr lvl="2"/>
            <a:r>
              <a:rPr lang="en-US" b="1" dirty="0"/>
              <a:t>Agents of Change</a:t>
            </a:r>
          </a:p>
          <a:p>
            <a:pPr lvl="2"/>
            <a:endParaRPr lang="en-US" dirty="0"/>
          </a:p>
          <a:p>
            <a:pPr marL="0" indent="0">
              <a:buNone/>
            </a:pPr>
            <a:endParaRPr lang="en-US" dirty="0"/>
          </a:p>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175" y="4005261"/>
            <a:ext cx="1101163" cy="107156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5075" y="762001"/>
            <a:ext cx="1162050" cy="1162050"/>
          </a:xfrm>
          <a:prstGeom prst="rect">
            <a:avLst/>
          </a:prstGeom>
        </p:spPr>
      </p:pic>
    </p:spTree>
    <p:extLst>
      <p:ext uri="{BB962C8B-B14F-4D97-AF65-F5344CB8AC3E}">
        <p14:creationId xmlns:p14="http://schemas.microsoft.com/office/powerpoint/2010/main" val="335090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4">
                    <a:lumMod val="50000"/>
                  </a:schemeClr>
                </a:solidFill>
              </a:rPr>
              <a:t>Q &amp; A</a:t>
            </a:r>
          </a:p>
        </p:txBody>
      </p:sp>
      <p:sp>
        <p:nvSpPr>
          <p:cNvPr id="3" name="Content Placeholder 2"/>
          <p:cNvSpPr>
            <a:spLocks noGrp="1"/>
          </p:cNvSpPr>
          <p:nvPr>
            <p:ph idx="1"/>
          </p:nvPr>
        </p:nvSpPr>
        <p:spPr>
          <a:xfrm>
            <a:off x="2352675" y="2556932"/>
            <a:ext cx="8020050" cy="3318936"/>
          </a:xfrm>
        </p:spPr>
        <p:txBody>
          <a:bodyPr>
            <a:normAutofit/>
          </a:bodyPr>
          <a:lstStyle/>
          <a:p>
            <a:pPr marL="0" indent="0">
              <a:spcBef>
                <a:spcPts val="0"/>
              </a:spcBef>
              <a:spcAft>
                <a:spcPts val="0"/>
              </a:spcAft>
              <a:buNone/>
            </a:pPr>
            <a:endParaRPr lang="en-US" sz="1600" dirty="0">
              <a:solidFill>
                <a:schemeClr val="accent4">
                  <a:lumMod val="50000"/>
                </a:schemeClr>
              </a:solidFill>
              <a:latin typeface="Lucida Handwriting" panose="03010101010101010101" pitchFamily="66" charset="0"/>
            </a:endParaRPr>
          </a:p>
          <a:p>
            <a:pPr marL="0" indent="0" algn="ctr">
              <a:spcBef>
                <a:spcPts val="0"/>
              </a:spcBef>
              <a:spcAft>
                <a:spcPts val="0"/>
              </a:spcAft>
              <a:buNone/>
            </a:pPr>
            <a:r>
              <a:rPr lang="en-US" sz="2800" dirty="0">
                <a:solidFill>
                  <a:schemeClr val="accent4">
                    <a:lumMod val="50000"/>
                  </a:schemeClr>
                </a:solidFill>
                <a:latin typeface="Lucida Handwriting" panose="03010101010101010101" pitchFamily="66" charset="0"/>
              </a:rPr>
              <a:t>Dee Schweitzer</a:t>
            </a:r>
          </a:p>
          <a:p>
            <a:pPr marL="0" indent="0" algn="ctr">
              <a:spcBef>
                <a:spcPts val="0"/>
              </a:spcBef>
              <a:spcAft>
                <a:spcPts val="0"/>
              </a:spcAft>
              <a:buNone/>
            </a:pPr>
            <a:r>
              <a:rPr lang="en-US" sz="2800" dirty="0"/>
              <a:t>deesartx@gmail.com</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002" y="3998936"/>
            <a:ext cx="2815398" cy="1876932"/>
          </a:xfrm>
          <a:prstGeom prst="rect">
            <a:avLst/>
          </a:prstGeom>
        </p:spPr>
      </p:pic>
    </p:spTree>
    <p:extLst>
      <p:ext uri="{BB962C8B-B14F-4D97-AF65-F5344CB8AC3E}">
        <p14:creationId xmlns:p14="http://schemas.microsoft.com/office/powerpoint/2010/main" val="67329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Agents of Change</a:t>
            </a:r>
          </a:p>
        </p:txBody>
      </p:sp>
      <p:sp>
        <p:nvSpPr>
          <p:cNvPr id="3" name="Content Placeholder 2"/>
          <p:cNvSpPr>
            <a:spLocks noGrp="1"/>
          </p:cNvSpPr>
          <p:nvPr>
            <p:ph idx="1"/>
          </p:nvPr>
        </p:nvSpPr>
        <p:spPr/>
        <p:txBody>
          <a:bodyPr/>
          <a:lstStyle/>
          <a:p>
            <a:pPr marL="0" indent="0" algn="ctr">
              <a:buNone/>
            </a:pPr>
            <a:r>
              <a:rPr lang="en-US" b="1" dirty="0">
                <a:solidFill>
                  <a:schemeClr val="tx1"/>
                </a:solidFill>
              </a:rPr>
              <a:t>Video Introduction to California Grand Jury Service</a:t>
            </a:r>
          </a:p>
          <a:p>
            <a:pPr marL="0" indent="0" algn="ctr">
              <a:buNone/>
            </a:pPr>
            <a:r>
              <a:rPr lang="en-US" b="1" dirty="0">
                <a:solidFill>
                  <a:schemeClr val="tx1"/>
                </a:solidFill>
              </a:rPr>
              <a:t>California Grand Jurors Association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850" y="3711575"/>
            <a:ext cx="1771650" cy="1724025"/>
          </a:xfrm>
          <a:prstGeom prst="rect">
            <a:avLst/>
          </a:prstGeom>
        </p:spPr>
      </p:pic>
    </p:spTree>
    <p:extLst>
      <p:ext uri="{BB962C8B-B14F-4D97-AF65-F5344CB8AC3E}">
        <p14:creationId xmlns:p14="http://schemas.microsoft.com/office/powerpoint/2010/main" val="159037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Agents of Change Video</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7191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chemeClr val="accent4">
                    <a:lumMod val="50000"/>
                  </a:schemeClr>
                </a:solidFill>
              </a:rPr>
            </a:br>
            <a:r>
              <a:rPr lang="en-US" b="1" dirty="0">
                <a:solidFill>
                  <a:schemeClr val="accent4">
                    <a:lumMod val="50000"/>
                  </a:schemeClr>
                </a:solidFill>
              </a:rPr>
              <a:t>This </a:t>
            </a:r>
            <a:r>
              <a:rPr lang="en-US" b="1" dirty="0" err="1">
                <a:solidFill>
                  <a:schemeClr val="accent4">
                    <a:lumMod val="50000"/>
                  </a:schemeClr>
                </a:solidFill>
              </a:rPr>
              <a:t>Ain’t</a:t>
            </a:r>
            <a:r>
              <a:rPr lang="en-US" b="1" dirty="0">
                <a:solidFill>
                  <a:schemeClr val="accent4">
                    <a:lumMod val="50000"/>
                  </a:schemeClr>
                </a:solidFill>
              </a:rPr>
              <a:t> No Ham Sandwich!</a:t>
            </a:r>
            <a:br>
              <a:rPr lang="en-US" b="1" dirty="0">
                <a:solidFill>
                  <a:schemeClr val="accent4">
                    <a:lumMod val="50000"/>
                  </a:schemeClr>
                </a:solidFill>
              </a:rPr>
            </a:br>
            <a:endParaRPr lang="en-US" b="1" dirty="0">
              <a:solidFill>
                <a:schemeClr val="tx1"/>
              </a:solidFill>
            </a:endParaRPr>
          </a:p>
        </p:txBody>
      </p:sp>
      <p:sp>
        <p:nvSpPr>
          <p:cNvPr id="3" name="Content Placeholder 2"/>
          <p:cNvSpPr>
            <a:spLocks noGrp="1"/>
          </p:cNvSpPr>
          <p:nvPr>
            <p:ph idx="1"/>
          </p:nvPr>
        </p:nvSpPr>
        <p:spPr>
          <a:xfrm>
            <a:off x="793102" y="2556932"/>
            <a:ext cx="10103495" cy="3318936"/>
          </a:xfrm>
        </p:spPr>
        <p:txBody>
          <a:bodyPr>
            <a:normAutofit/>
          </a:bodyPr>
          <a:lstStyle/>
          <a:p>
            <a:pPr marL="0" indent="0" algn="ctr">
              <a:spcBef>
                <a:spcPts val="0"/>
              </a:spcBef>
              <a:spcAft>
                <a:spcPts val="0"/>
              </a:spcAft>
              <a:buNone/>
            </a:pPr>
            <a:endParaRPr lang="en-US" sz="1000" dirty="0">
              <a:solidFill>
                <a:schemeClr val="accent4">
                  <a:lumMod val="50000"/>
                </a:schemeClr>
              </a:solidFill>
            </a:endParaRPr>
          </a:p>
          <a:p>
            <a:pPr marL="0" indent="0" algn="ctr">
              <a:spcBef>
                <a:spcPts val="0"/>
              </a:spcBef>
              <a:spcAft>
                <a:spcPts val="0"/>
              </a:spcAft>
              <a:buNone/>
            </a:pPr>
            <a:endParaRPr lang="en-US" sz="1000" dirty="0">
              <a:solidFill>
                <a:schemeClr val="accent4">
                  <a:lumMod val="50000"/>
                </a:schemeClr>
              </a:solidFill>
            </a:endParaRPr>
          </a:p>
          <a:p>
            <a:pPr marL="0" indent="0" algn="ctr">
              <a:spcBef>
                <a:spcPts val="0"/>
              </a:spcBef>
              <a:spcAft>
                <a:spcPts val="0"/>
              </a:spcAft>
              <a:buNone/>
            </a:pPr>
            <a:r>
              <a:rPr lang="en-US" sz="3200" dirty="0">
                <a:solidFill>
                  <a:schemeClr val="accent4">
                    <a:lumMod val="50000"/>
                  </a:schemeClr>
                </a:solidFill>
              </a:rPr>
              <a:t>“</a:t>
            </a:r>
            <a:r>
              <a:rPr lang="en-US" sz="3200" i="1" dirty="0">
                <a:solidFill>
                  <a:schemeClr val="accent4">
                    <a:lumMod val="50000"/>
                  </a:schemeClr>
                </a:solidFill>
              </a:rPr>
              <a:t>The District Attorney could get a grand jury to indict a ham sandwich.”  </a:t>
            </a:r>
          </a:p>
          <a:p>
            <a:pPr marL="0" indent="0" algn="ctr">
              <a:spcBef>
                <a:spcPts val="0"/>
              </a:spcBef>
              <a:spcAft>
                <a:spcPts val="0"/>
              </a:spcAft>
              <a:buNone/>
            </a:pPr>
            <a:endParaRPr lang="en-US" sz="2200" dirty="0">
              <a:solidFill>
                <a:schemeClr val="accent4">
                  <a:lumMod val="50000"/>
                </a:schemeClr>
              </a:solidFill>
            </a:endParaRPr>
          </a:p>
          <a:p>
            <a:pPr marL="0" indent="0" algn="ctr">
              <a:spcBef>
                <a:spcPts val="0"/>
              </a:spcBef>
              <a:spcAft>
                <a:spcPts val="0"/>
              </a:spcAft>
              <a:buNone/>
            </a:pPr>
            <a:r>
              <a:rPr lang="en-US" sz="2200" dirty="0">
                <a:solidFill>
                  <a:schemeClr val="tx1"/>
                </a:solidFill>
              </a:rPr>
              <a:t>Rochester NY Columnist Jack Anderson 1982</a:t>
            </a:r>
          </a:p>
          <a:p>
            <a:pPr marL="0" indent="0" algn="ctr">
              <a:spcBef>
                <a:spcPts val="0"/>
              </a:spcBef>
              <a:spcAft>
                <a:spcPts val="0"/>
              </a:spcAft>
              <a:buNone/>
            </a:pPr>
            <a:r>
              <a:rPr lang="en-US" sz="2200" dirty="0">
                <a:solidFill>
                  <a:schemeClr val="tx1"/>
                </a:solidFill>
              </a:rPr>
              <a:t>Justice Sol </a:t>
            </a:r>
            <a:r>
              <a:rPr lang="en-US" sz="2200" dirty="0" err="1">
                <a:solidFill>
                  <a:schemeClr val="tx1"/>
                </a:solidFill>
              </a:rPr>
              <a:t>Wachtler</a:t>
            </a:r>
            <a:r>
              <a:rPr lang="en-US" sz="2200" dirty="0">
                <a:solidFill>
                  <a:schemeClr val="tx1"/>
                </a:solidFill>
              </a:rPr>
              <a:t> NY Court of Appeals 1985</a:t>
            </a:r>
          </a:p>
          <a:p>
            <a:pPr marL="0" indent="0" algn="ctr">
              <a:buNone/>
            </a:pPr>
            <a:r>
              <a:rPr lang="en-US" sz="2200" dirty="0">
                <a:solidFill>
                  <a:schemeClr val="tx1"/>
                </a:solidFill>
              </a:rPr>
              <a:t>Made popular by Tom Wolfe in Bonfire of the Vanities 1987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657925"/>
            <a:ext cx="1952625" cy="1488876"/>
          </a:xfrm>
          <a:prstGeom prst="rect">
            <a:avLst/>
          </a:prstGeom>
        </p:spPr>
      </p:pic>
    </p:spTree>
    <p:extLst>
      <p:ext uri="{BB962C8B-B14F-4D97-AF65-F5344CB8AC3E}">
        <p14:creationId xmlns:p14="http://schemas.microsoft.com/office/powerpoint/2010/main" val="352348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32418"/>
          </a:xfrm>
        </p:spPr>
        <p:txBody>
          <a:bodyPr/>
          <a:lstStyle/>
          <a:p>
            <a:r>
              <a:rPr lang="en-US" dirty="0"/>
              <a:t>California Grand Jury System</a:t>
            </a:r>
          </a:p>
        </p:txBody>
      </p:sp>
      <p:sp>
        <p:nvSpPr>
          <p:cNvPr id="3" name="Content Placeholder 2"/>
          <p:cNvSpPr>
            <a:spLocks noGrp="1"/>
          </p:cNvSpPr>
          <p:nvPr>
            <p:ph idx="1"/>
          </p:nvPr>
        </p:nvSpPr>
        <p:spPr>
          <a:xfrm>
            <a:off x="1295402" y="2418453"/>
            <a:ext cx="9601196" cy="3427943"/>
          </a:xfrm>
        </p:spPr>
        <p:txBody>
          <a:bodyPr/>
          <a:lstStyle/>
          <a:p>
            <a:r>
              <a:rPr lang="en-US" dirty="0"/>
              <a:t>California constitution mandate since 1879. Article 1.23</a:t>
            </a:r>
          </a:p>
          <a:p>
            <a:r>
              <a:rPr lang="en-US" dirty="0"/>
              <a:t>Penal Code 888 – 940 ~ what the grand jury MUST do and MUST NOT do</a:t>
            </a:r>
          </a:p>
          <a:p>
            <a:r>
              <a:rPr lang="en-US" dirty="0"/>
              <a:t>Civil Grand Jury serves as investigator, prosecutor, defense and jury</a:t>
            </a:r>
          </a:p>
          <a:p>
            <a:r>
              <a:rPr lang="en-US" dirty="0"/>
              <a:t>May also serve as criminal grand jury but not done in Sonoma County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772" y="4701122"/>
            <a:ext cx="1991503" cy="13260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659" y="4577957"/>
            <a:ext cx="2655141" cy="1572341"/>
          </a:xfrm>
          <a:prstGeom prst="rect">
            <a:avLst/>
          </a:prstGeom>
        </p:spPr>
      </p:pic>
    </p:spTree>
    <p:extLst>
      <p:ext uri="{BB962C8B-B14F-4D97-AF65-F5344CB8AC3E}">
        <p14:creationId xmlns:p14="http://schemas.microsoft.com/office/powerpoint/2010/main" val="21443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Grand Jurors</a:t>
            </a:r>
          </a:p>
        </p:txBody>
      </p:sp>
      <p:sp>
        <p:nvSpPr>
          <p:cNvPr id="3" name="Content Placeholder 2"/>
          <p:cNvSpPr>
            <a:spLocks noGrp="1"/>
          </p:cNvSpPr>
          <p:nvPr>
            <p:ph idx="1"/>
          </p:nvPr>
        </p:nvSpPr>
        <p:spPr/>
        <p:txBody>
          <a:bodyPr/>
          <a:lstStyle/>
          <a:p>
            <a:r>
              <a:rPr lang="en-US" sz="4000" dirty="0"/>
              <a:t>Who can be a grand juror?</a:t>
            </a:r>
          </a:p>
          <a:p>
            <a:r>
              <a:rPr lang="en-US" sz="4000" dirty="0"/>
              <a:t>How do I become a grand juror candidate?</a:t>
            </a:r>
          </a:p>
          <a:p>
            <a:r>
              <a:rPr lang="en-US" sz="4000" dirty="0"/>
              <a:t>Who decides who serves?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009" y="4216400"/>
            <a:ext cx="2556588" cy="1826134"/>
          </a:xfrm>
          <a:prstGeom prst="rect">
            <a:avLst/>
          </a:prstGeom>
        </p:spPr>
      </p:pic>
    </p:spTree>
    <p:extLst>
      <p:ext uri="{BB962C8B-B14F-4D97-AF65-F5344CB8AC3E}">
        <p14:creationId xmlns:p14="http://schemas.microsoft.com/office/powerpoint/2010/main" val="28303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03843"/>
          </a:xfrm>
        </p:spPr>
        <p:txBody>
          <a:bodyPr>
            <a:normAutofit fontScale="90000"/>
          </a:bodyPr>
          <a:lstStyle/>
          <a:p>
            <a:r>
              <a:rPr lang="en-US" dirty="0">
                <a:solidFill>
                  <a:schemeClr val="accent4">
                    <a:lumMod val="50000"/>
                  </a:schemeClr>
                </a:solidFill>
              </a:rPr>
              <a:t>Sonoma County Application Process </a:t>
            </a:r>
            <a:r>
              <a:rPr lang="en-US" sz="3100" dirty="0">
                <a:solidFill>
                  <a:schemeClr val="accent4">
                    <a:lumMod val="50000"/>
                  </a:schemeClr>
                </a:solidFill>
              </a:rPr>
              <a:t>http://Sonoma.courts.ca.gov/info/administration/grand-jury</a:t>
            </a:r>
            <a:endParaRPr lang="en-US" sz="3100" dirty="0">
              <a:solidFill>
                <a:schemeClr val="accent3">
                  <a:lumMod val="50000"/>
                </a:schemeClr>
              </a:solidFill>
            </a:endParaRPr>
          </a:p>
        </p:txBody>
      </p:sp>
      <p:sp>
        <p:nvSpPr>
          <p:cNvPr id="3" name="Content Placeholder 2"/>
          <p:cNvSpPr>
            <a:spLocks noGrp="1"/>
          </p:cNvSpPr>
          <p:nvPr>
            <p:ph idx="1"/>
          </p:nvPr>
        </p:nvSpPr>
        <p:spPr>
          <a:xfrm>
            <a:off x="1181100" y="2733674"/>
            <a:ext cx="9715498" cy="2494493"/>
          </a:xfrm>
        </p:spPr>
        <p:txBody>
          <a:bodyPr/>
          <a:lstStyle/>
          <a:p>
            <a:r>
              <a:rPr lang="en-US" dirty="0"/>
              <a:t>Application Form ~ </a:t>
            </a:r>
            <a:r>
              <a:rPr lang="en-US" dirty="0">
                <a:hlinkClick r:id="rId3"/>
              </a:rPr>
              <a:t>Grand Jury Application Form </a:t>
            </a:r>
            <a:endParaRPr lang="en-US" dirty="0"/>
          </a:p>
          <a:p>
            <a:r>
              <a:rPr lang="en-US" dirty="0"/>
              <a:t>Orientation Session</a:t>
            </a:r>
          </a:p>
          <a:p>
            <a:r>
              <a:rPr lang="en-US" dirty="0"/>
              <a:t>Meeting with a Judge</a:t>
            </a:r>
          </a:p>
          <a:p>
            <a:r>
              <a:rPr lang="en-US" dirty="0"/>
              <a:t>Lottery ~ Am I a winner?</a:t>
            </a:r>
          </a:p>
          <a:p>
            <a:pPr marL="0" indent="0">
              <a:buNone/>
            </a:pPr>
            <a:endParaRPr lang="en-US" dirty="0"/>
          </a:p>
          <a:p>
            <a:endParaRPr lang="en-US"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874" y="2937441"/>
            <a:ext cx="1756998" cy="17569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9595" y="4694439"/>
            <a:ext cx="2920355" cy="1461115"/>
          </a:xfrm>
          <a:prstGeom prst="rect">
            <a:avLst/>
          </a:prstGeom>
        </p:spPr>
      </p:pic>
    </p:spTree>
    <p:extLst>
      <p:ext uri="{BB962C8B-B14F-4D97-AF65-F5344CB8AC3E}">
        <p14:creationId xmlns:p14="http://schemas.microsoft.com/office/powerpoint/2010/main" val="386722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In the Grand Jury Room</a:t>
            </a:r>
          </a:p>
        </p:txBody>
      </p:sp>
      <p:sp>
        <p:nvSpPr>
          <p:cNvPr id="3" name="Content Placeholder 2"/>
          <p:cNvSpPr>
            <a:spLocks noGrp="1"/>
          </p:cNvSpPr>
          <p:nvPr>
            <p:ph idx="1"/>
          </p:nvPr>
        </p:nvSpPr>
        <p:spPr>
          <a:xfrm>
            <a:off x="1295401" y="2733674"/>
            <a:ext cx="9601195" cy="3142193"/>
          </a:xfrm>
        </p:spPr>
        <p:txBody>
          <a:bodyPr>
            <a:normAutofit/>
          </a:bodyPr>
          <a:lstStyle/>
          <a:p>
            <a:r>
              <a:rPr lang="en-US" sz="3200" dirty="0"/>
              <a:t>Ground Rules</a:t>
            </a:r>
          </a:p>
          <a:p>
            <a:r>
              <a:rPr lang="en-US" sz="3200" dirty="0"/>
              <a:t>Supermajority Rules</a:t>
            </a:r>
          </a:p>
          <a:p>
            <a:r>
              <a:rPr lang="en-US" sz="3200" dirty="0"/>
              <a:t>Foreperson and Juror Roles</a:t>
            </a:r>
          </a:p>
          <a:p>
            <a:r>
              <a:rPr lang="en-US" sz="3200" dirty="0"/>
              <a:t>Committees ~ administrative and investigative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95" y="2543175"/>
            <a:ext cx="3094676" cy="2219325"/>
          </a:xfrm>
          <a:prstGeom prst="rect">
            <a:avLst/>
          </a:prstGeom>
        </p:spPr>
      </p:pic>
    </p:spTree>
    <p:extLst>
      <p:ext uri="{BB962C8B-B14F-4D97-AF65-F5344CB8AC3E}">
        <p14:creationId xmlns:p14="http://schemas.microsoft.com/office/powerpoint/2010/main" val="134810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Topic Selection</a:t>
            </a:r>
          </a:p>
        </p:txBody>
      </p:sp>
      <p:sp>
        <p:nvSpPr>
          <p:cNvPr id="3" name="Content Placeholder 2"/>
          <p:cNvSpPr>
            <a:spLocks noGrp="1"/>
          </p:cNvSpPr>
          <p:nvPr>
            <p:ph idx="1"/>
          </p:nvPr>
        </p:nvSpPr>
        <p:spPr>
          <a:xfrm>
            <a:off x="1791478" y="2556932"/>
            <a:ext cx="8378890" cy="3318936"/>
          </a:xfrm>
        </p:spPr>
        <p:txBody>
          <a:bodyPr>
            <a:normAutofit/>
          </a:bodyPr>
          <a:lstStyle/>
          <a:p>
            <a:r>
              <a:rPr lang="en-US" sz="3600" dirty="0"/>
              <a:t>Citizen complaint</a:t>
            </a:r>
          </a:p>
          <a:p>
            <a:r>
              <a:rPr lang="en-US" sz="3600" dirty="0"/>
              <a:t>Current News</a:t>
            </a:r>
          </a:p>
          <a:p>
            <a:r>
              <a:rPr lang="en-US" sz="3600" dirty="0"/>
              <a:t>Juror Interest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090" y="2749808"/>
            <a:ext cx="2306217" cy="2306217"/>
          </a:xfrm>
          <a:prstGeom prst="rect">
            <a:avLst/>
          </a:prstGeom>
        </p:spPr>
      </p:pic>
    </p:spTree>
    <p:extLst>
      <p:ext uri="{BB962C8B-B14F-4D97-AF65-F5344CB8AC3E}">
        <p14:creationId xmlns:p14="http://schemas.microsoft.com/office/powerpoint/2010/main" val="639387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388</TotalTime>
  <Words>1310</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Garamond</vt:lpstr>
      <vt:lpstr>Lucida Handwriting</vt:lpstr>
      <vt:lpstr>Wingdings</vt:lpstr>
      <vt:lpstr>Organic</vt:lpstr>
      <vt:lpstr>Dee Schweitzer CGJA Grand Jury Trainer Presenter</vt:lpstr>
      <vt:lpstr>Agents of Change</vt:lpstr>
      <vt:lpstr>Agents of Change Video</vt:lpstr>
      <vt:lpstr> This Ain’t No Ham Sandwich! </vt:lpstr>
      <vt:lpstr>California Grand Jury System</vt:lpstr>
      <vt:lpstr>Grand Jurors</vt:lpstr>
      <vt:lpstr>Sonoma County Application Process http://Sonoma.courts.ca.gov/info/administration/grand-jury</vt:lpstr>
      <vt:lpstr>In the Grand Jury Room</vt:lpstr>
      <vt:lpstr>Topic Selection</vt:lpstr>
      <vt:lpstr>Key Concepts</vt:lpstr>
      <vt:lpstr>Sonoma County Reports</vt:lpstr>
      <vt:lpstr>GJ Overseers Presiding Judge DeMeo – 2 year rotation  Court Executive Officer Arlene Junior County Administrative Officer Cheryl Bratton Legal Advisor – County Counsel Bruce Goldstein </vt:lpstr>
      <vt:lpstr>Resources  Sonoma County Civil Grand Jury Court website: http://Sonoma.courts.ca.gov/info </vt:lpstr>
      <vt:lpstr>Resources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Schweitzer</dc:creator>
  <cp:lastModifiedBy>Larry Herbst</cp:lastModifiedBy>
  <cp:revision>45</cp:revision>
  <cp:lastPrinted>2020-07-24T18:51:07Z</cp:lastPrinted>
  <dcterms:created xsi:type="dcterms:W3CDTF">2020-07-20T23:17:40Z</dcterms:created>
  <dcterms:modified xsi:type="dcterms:W3CDTF">2020-08-26T19:54:34Z</dcterms:modified>
</cp:coreProperties>
</file>