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5" r:id="rId1"/>
  </p:sldMasterIdLst>
  <p:notesMasterIdLst>
    <p:notesMasterId r:id="rId16"/>
  </p:notesMasterIdLst>
  <p:sldIdLst>
    <p:sldId id="310" r:id="rId2"/>
    <p:sldId id="261" r:id="rId3"/>
    <p:sldId id="302" r:id="rId4"/>
    <p:sldId id="301" r:id="rId5"/>
    <p:sldId id="303" r:id="rId6"/>
    <p:sldId id="304" r:id="rId7"/>
    <p:sldId id="286" r:id="rId8"/>
    <p:sldId id="305" r:id="rId9"/>
    <p:sldId id="306" r:id="rId10"/>
    <p:sldId id="307" r:id="rId11"/>
    <p:sldId id="308" r:id="rId12"/>
    <p:sldId id="309" r:id="rId13"/>
    <p:sldId id="290" r:id="rId14"/>
    <p:sldId id="298" r:id="rId15"/>
  </p:sldIdLst>
  <p:sldSz cx="9144000" cy="5143500" type="screen16x9"/>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A632DCA-CB94-4157-80B7-B503C05724FA}">
  <a:tblStyle styleId="{AA632DCA-CB94-4157-80B7-B503C05724F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p:normalViewPr>
  <p:slideViewPr>
    <p:cSldViewPr snapToGrid="0">
      <p:cViewPr varScale="1">
        <p:scale>
          <a:sx n="74" d="100"/>
          <a:sy n="74" d="100"/>
        </p:scale>
        <p:origin x="264" y="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8" d="100"/>
          <a:sy n="48" d="100"/>
        </p:scale>
        <p:origin x="264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lstStyle/>
          <a:p>
            <a:r>
              <a:rPr lang="en-US" dirty="0"/>
              <a:t>I am Alicia Bergmann and was the foreperson for the 2020-2022 Grand Jury.  I appreciate this opportunity to speak with you today about the Grand Jury and how it works.  </a:t>
            </a:r>
          </a:p>
        </p:txBody>
      </p:sp>
    </p:spTree>
    <p:extLst>
      <p:ext uri="{BB962C8B-B14F-4D97-AF65-F5344CB8AC3E}">
        <p14:creationId xmlns:p14="http://schemas.microsoft.com/office/powerpoint/2010/main" val="1814773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exit interviews, the Supervising Judge must approve report confirming the topic is within the Grand Jury’s jurisdiction.</a:t>
            </a:r>
          </a:p>
          <a:p>
            <a:r>
              <a:rPr lang="en-US" dirty="0"/>
              <a:t>After judicial approval we do the agency notification.  The agency is given two business days to review before a public release.  If the agency provides comments, the jury can decide to incorporate changes.  Depending on the changes, the report will go back to our legal advisors and the Judge for approval</a:t>
            </a:r>
          </a:p>
          <a:p>
            <a:r>
              <a:rPr lang="en-US" dirty="0"/>
              <a:t>Finally, after all these steps, the report is released to the public and a press release sent to the Union Democrat &amp; My </a:t>
            </a:r>
            <a:r>
              <a:rPr lang="en-US" dirty="0" err="1"/>
              <a:t>MotherLode</a:t>
            </a:r>
            <a:r>
              <a:rPr lang="en-US" dirty="0"/>
              <a:t>.</a:t>
            </a:r>
          </a:p>
          <a:p>
            <a:r>
              <a:rPr lang="en-US" dirty="0"/>
              <a:t>Starting with the 2020-2022 Grand Jury, the Superior Court website is the primary repository for GJ reports.</a:t>
            </a:r>
          </a:p>
        </p:txBody>
      </p:sp>
    </p:spTree>
    <p:extLst>
      <p:ext uri="{BB962C8B-B14F-4D97-AF65-F5344CB8AC3E}">
        <p14:creationId xmlns:p14="http://schemas.microsoft.com/office/powerpoint/2010/main" val="2947237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Penal codes indicates who is a required responder and the length of time they have to submit a response.</a:t>
            </a:r>
          </a:p>
          <a:p>
            <a:r>
              <a:rPr lang="en-US" dirty="0"/>
              <a:t>Jury can choose to invite other responders, but they are not required to respond.</a:t>
            </a:r>
          </a:p>
        </p:txBody>
      </p:sp>
    </p:spTree>
    <p:extLst>
      <p:ext uri="{BB962C8B-B14F-4D97-AF65-F5344CB8AC3E}">
        <p14:creationId xmlns:p14="http://schemas.microsoft.com/office/powerpoint/2010/main" val="2186650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41580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lstStyle/>
          <a:p>
            <a:pPr marL="471145" indent="-327184"/>
            <a:r>
              <a:rPr lang="en-US" dirty="0"/>
              <a:t>The pandemic has forever changed how Grand Jurors work together.  Virtual meetings and interviews are invaluable.   They save time and allows jury to record interviews &amp; review them to ensure accuracy.  It is vital for the county to continue to fund technology that supports this new approach. </a:t>
            </a:r>
          </a:p>
          <a:p>
            <a:pPr marL="471145" indent="-327184"/>
            <a:r>
              <a:rPr lang="en-US" dirty="0"/>
              <a:t>The jury suite at the old hospital holds 10-12 people, not all 19 ----- our jury was able to meet at Striker Court but that is not a long term option.</a:t>
            </a:r>
          </a:p>
          <a:p>
            <a:pPr marL="471145" indent="-327184"/>
            <a:r>
              <a:rPr lang="en-US" dirty="0"/>
              <a:t>Grand Jury is an independent body --- work is confidential.  You don’t know how to be a successful juror until your term is over.  Hold end-of-term review to identify best practices to pass on to the incoming jury. </a:t>
            </a:r>
          </a:p>
          <a:p>
            <a:pPr marL="471145" indent="-327184"/>
            <a:r>
              <a:rPr lang="en-US" dirty="0"/>
              <a:t>Most county residents do not know about the Grand Jury.  I encourage the Supervisors to promote this work among your constituents so they have an opportunity to get involved in how their local government functions.</a:t>
            </a:r>
          </a:p>
          <a:p>
            <a:pPr marL="471145" indent="-327184"/>
            <a:endParaRPr lang="en-US" dirty="0"/>
          </a:p>
          <a:p>
            <a:pPr marL="471145" indent="-327184"/>
            <a:endParaRPr lang="en-US" dirty="0"/>
          </a:p>
        </p:txBody>
      </p:sp>
    </p:spTree>
    <p:extLst>
      <p:ext uri="{BB962C8B-B14F-4D97-AF65-F5344CB8AC3E}">
        <p14:creationId xmlns:p14="http://schemas.microsoft.com/office/powerpoint/2010/main" val="175757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generic email address for contacting the foreperson.</a:t>
            </a:r>
          </a:p>
          <a:p>
            <a:r>
              <a:rPr lang="en-US" dirty="0"/>
              <a:t>CGJA published a handbook on the California GJ that has its history and many more details than I presented today.</a:t>
            </a:r>
          </a:p>
          <a:p>
            <a:r>
              <a:rPr lang="en-US" dirty="0"/>
              <a:t>QUESTIONS?</a:t>
            </a:r>
          </a:p>
        </p:txBody>
      </p:sp>
    </p:spTree>
    <p:extLst>
      <p:ext uri="{BB962C8B-B14F-4D97-AF65-F5344CB8AC3E}">
        <p14:creationId xmlns:p14="http://schemas.microsoft.com/office/powerpoint/2010/main" val="944285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71450" indent="-171450"/>
            <a:r>
              <a:rPr lang="en-US" dirty="0"/>
              <a:t>There are five key components to how a Grand Jury works.  They are …. And I plan to cover each of them in some detail</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76679" indent="-176679"/>
            <a:r>
              <a:rPr lang="en-US" dirty="0"/>
              <a:t>Like most business functions, there is a state association that supports the Grand Jury, called the ….. CCJA provides training to Grand Juries in 57 of 58 counties in our state and the training they provide is outstanding because they share the best practices across all counties</a:t>
            </a:r>
          </a:p>
          <a:p>
            <a:pPr marL="176679" indent="-176679"/>
            <a:r>
              <a:rPr lang="en-US" dirty="0"/>
              <a:t>The main areas the training covers are:</a:t>
            </a:r>
          </a:p>
          <a:p>
            <a:pPr marL="633879" lvl="1" indent="-176679"/>
            <a:r>
              <a:rPr lang="en-US" dirty="0"/>
              <a:t>Grand Jury Law – This is where we learn what Penal Codes cover the Grand Jury and what we can and can’t do</a:t>
            </a:r>
          </a:p>
          <a:p>
            <a:pPr marL="633879" lvl="1" indent="-176679"/>
            <a:r>
              <a:rPr lang="en-US" dirty="0"/>
              <a:t>Local Governments – This is where we learn what entities we may investigate, what is a typical government structure and what laws apply to specific local governments</a:t>
            </a:r>
          </a:p>
          <a:p>
            <a:pPr marL="633879" lvl="1" indent="-176679"/>
            <a:r>
              <a:rPr lang="en-US" dirty="0"/>
              <a:t>Legal topics – This covers who are our legal advisors, what is defamation, and what transparency &amp;  ethics laws apply to our investigations</a:t>
            </a:r>
          </a:p>
          <a:p>
            <a:pPr marL="633879" lvl="1" indent="-176679"/>
            <a:r>
              <a:rPr lang="en-US" dirty="0"/>
              <a:t>Lastly we learn best practices for doing an investigation, conducting interviews and writing reports</a:t>
            </a:r>
          </a:p>
        </p:txBody>
      </p:sp>
    </p:spTree>
    <p:extLst>
      <p:ext uri="{BB962C8B-B14F-4D97-AF65-F5344CB8AC3E}">
        <p14:creationId xmlns:p14="http://schemas.microsoft.com/office/powerpoint/2010/main" val="3792954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76679" indent="-176679"/>
            <a:r>
              <a:rPr lang="en-US" dirty="0"/>
              <a:t>After the CGJA training, we meet our local County Counsel, DA and County liaisons to learn about how the process works in Tuolumne County</a:t>
            </a:r>
          </a:p>
          <a:p>
            <a:pPr marL="176679" indent="-176679"/>
            <a:r>
              <a:rPr lang="en-US" dirty="0"/>
              <a:t>The court appoints the foreperson, the jury elects a foreperson pro </a:t>
            </a:r>
            <a:r>
              <a:rPr lang="en-US" dirty="0" err="1"/>
              <a:t>tem</a:t>
            </a:r>
            <a:r>
              <a:rPr lang="en-US" dirty="0"/>
              <a:t> and secretary</a:t>
            </a:r>
          </a:p>
          <a:p>
            <a:pPr marL="176679" indent="-176679"/>
            <a:r>
              <a:rPr lang="en-US" dirty="0"/>
              <a:t>Lastly, we adopt our rules and procedures. TC has a Grand Jury procedure manual that is passed on from the previous jury. We vote to adopt the manual and throughout or term approve updates we think are required.</a:t>
            </a:r>
            <a:endParaRPr dirty="0"/>
          </a:p>
        </p:txBody>
      </p:sp>
    </p:spTree>
    <p:extLst>
      <p:ext uri="{BB962C8B-B14F-4D97-AF65-F5344CB8AC3E}">
        <p14:creationId xmlns:p14="http://schemas.microsoft.com/office/powerpoint/2010/main" val="4098531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76679" indent="-176679"/>
            <a:r>
              <a:rPr lang="en-US" dirty="0"/>
              <a:t>All the work of the jury is done through committees  and there are two types </a:t>
            </a:r>
          </a:p>
          <a:p>
            <a:pPr marL="633879" lvl="1" indent="-176679"/>
            <a:r>
              <a:rPr lang="en-US" dirty="0"/>
              <a:t>Investigative - can be formed around an area of government or a topic</a:t>
            </a:r>
          </a:p>
          <a:p>
            <a:pPr marL="633879" lvl="1" indent="-176679"/>
            <a:r>
              <a:rPr lang="en-US" dirty="0"/>
              <a:t>Administrative – do support work</a:t>
            </a:r>
            <a:endParaRPr dirty="0"/>
          </a:p>
        </p:txBody>
      </p:sp>
    </p:spTree>
    <p:extLst>
      <p:ext uri="{BB962C8B-B14F-4D97-AF65-F5344CB8AC3E}">
        <p14:creationId xmlns:p14="http://schemas.microsoft.com/office/powerpoint/2010/main" val="591102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we have elected officers we select what topics we want to investigate</a:t>
            </a:r>
          </a:p>
          <a:p>
            <a:r>
              <a:rPr lang="en-US" dirty="0"/>
              <a:t>What ever topic we select, we must have at least 12 jurors agree to do an investigation &amp; write a report</a:t>
            </a:r>
          </a:p>
        </p:txBody>
      </p:sp>
    </p:spTree>
    <p:extLst>
      <p:ext uri="{BB962C8B-B14F-4D97-AF65-F5344CB8AC3E}">
        <p14:creationId xmlns:p14="http://schemas.microsoft.com/office/powerpoint/2010/main" val="2515841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we have supermajority approval on what to investigate, then committees start their work.</a:t>
            </a:r>
          </a:p>
          <a:p>
            <a:r>
              <a:rPr lang="en-US" dirty="0"/>
              <a:t>At least two sources for every fact and minimum of two jurors participate in every interview</a:t>
            </a:r>
          </a:p>
        </p:txBody>
      </p:sp>
    </p:spTree>
    <p:extLst>
      <p:ext uri="{BB962C8B-B14F-4D97-AF65-F5344CB8AC3E}">
        <p14:creationId xmlns:p14="http://schemas.microsoft.com/office/powerpoint/2010/main" val="3029679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lstStyle/>
          <a:p>
            <a:r>
              <a:rPr lang="en-US" dirty="0"/>
              <a:t>Committees spend several months conducting the investigation and drafting reports.  Once there is a final report, 12 jurors have to approve of the report before it can move forward.</a:t>
            </a:r>
          </a:p>
        </p:txBody>
      </p:sp>
    </p:spTree>
    <p:extLst>
      <p:ext uri="{BB962C8B-B14F-4D97-AF65-F5344CB8AC3E}">
        <p14:creationId xmlns:p14="http://schemas.microsoft.com/office/powerpoint/2010/main" val="268035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lstStyle/>
          <a:p>
            <a:r>
              <a:rPr lang="en-US" dirty="0"/>
              <a:t>After the jury approves a report, we get input from our legal advisors: ….  They suggest edits, provide comments,&amp;  check for defamation.   Then the investigation committee decides what and how to incorporate changes.  After we incorporate changes we have to get legal approval before moving on</a:t>
            </a:r>
          </a:p>
          <a:p>
            <a:r>
              <a:rPr lang="en-US" dirty="0"/>
              <a:t>There are times when County Counsel recuses themselves from a topic, and then Calaveras County Counsel steps in.</a:t>
            </a:r>
          </a:p>
          <a:p>
            <a:r>
              <a:rPr lang="en-US" dirty="0"/>
              <a:t>After legal approval we can conduct exit interviews.  This is where we confirm …. &amp; may decided to modify the report</a:t>
            </a:r>
          </a:p>
        </p:txBody>
      </p:sp>
    </p:spTree>
    <p:extLst>
      <p:ext uri="{BB962C8B-B14F-4D97-AF65-F5344CB8AC3E}">
        <p14:creationId xmlns:p14="http://schemas.microsoft.com/office/powerpoint/2010/main" val="3807974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 Teal">
  <p:cSld name="TITLE_1">
    <p:spTree>
      <p:nvGrpSpPr>
        <p:cNvPr id="1" name="Shape 12"/>
        <p:cNvGrpSpPr/>
        <p:nvPr/>
      </p:nvGrpSpPr>
      <p:grpSpPr>
        <a:xfrm>
          <a:off x="0" y="0"/>
          <a:ext cx="0" cy="0"/>
          <a:chOff x="0" y="0"/>
          <a:chExt cx="0" cy="0"/>
        </a:xfrm>
      </p:grpSpPr>
      <p:sp>
        <p:nvSpPr>
          <p:cNvPr id="13" name="Google Shape;13;p3"/>
          <p:cNvSpPr txBox="1">
            <a:spLocks noGrp="1"/>
          </p:cNvSpPr>
          <p:nvPr>
            <p:ph type="ctrTitle"/>
          </p:nvPr>
        </p:nvSpPr>
        <p:spPr>
          <a:xfrm>
            <a:off x="634075" y="1735744"/>
            <a:ext cx="60093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4" name="Google Shape;14;p3"/>
          <p:cNvSpPr txBox="1">
            <a:spLocks noGrp="1"/>
          </p:cNvSpPr>
          <p:nvPr>
            <p:ph type="subTitle" idx="1"/>
          </p:nvPr>
        </p:nvSpPr>
        <p:spPr>
          <a:xfrm>
            <a:off x="634075" y="3646444"/>
            <a:ext cx="6093600" cy="819300"/>
          </a:xfrm>
          <a:prstGeom prst="rect">
            <a:avLst/>
          </a:prstGeom>
        </p:spPr>
        <p:txBody>
          <a:bodyPr spcFirstLastPara="1" wrap="square" lIns="91425" tIns="91425" rIns="91425" bIns="91425" anchor="t" anchorCtr="0">
            <a:noAutofit/>
          </a:bodyPr>
          <a:lstStyle>
            <a:lvl1pPr lvl="0" rtl="0">
              <a:spcBef>
                <a:spcPts val="0"/>
              </a:spcBef>
              <a:spcAft>
                <a:spcPts val="0"/>
              </a:spcAft>
              <a:buSzPts val="2000"/>
              <a:buFont typeface="Montserrat"/>
              <a:buNone/>
              <a:defRPr>
                <a:latin typeface="Montserrat"/>
                <a:ea typeface="Montserrat"/>
                <a:cs typeface="Montserrat"/>
                <a:sym typeface="Montserrat"/>
              </a:defRPr>
            </a:lvl1pPr>
            <a:lvl2pPr lvl="1" rtl="0">
              <a:spcBef>
                <a:spcPts val="0"/>
              </a:spcBef>
              <a:spcAft>
                <a:spcPts val="0"/>
              </a:spcAft>
              <a:buSzPts val="3000"/>
              <a:buFont typeface="Montserrat"/>
              <a:buNone/>
              <a:defRPr sz="3000">
                <a:latin typeface="Montserrat"/>
                <a:ea typeface="Montserrat"/>
                <a:cs typeface="Montserrat"/>
                <a:sym typeface="Montserrat"/>
              </a:defRPr>
            </a:lvl2pPr>
            <a:lvl3pPr lvl="2" rtl="0">
              <a:spcBef>
                <a:spcPts val="0"/>
              </a:spcBef>
              <a:spcAft>
                <a:spcPts val="0"/>
              </a:spcAft>
              <a:buSzPts val="3000"/>
              <a:buFont typeface="Montserrat"/>
              <a:buNone/>
              <a:defRPr sz="3000">
                <a:latin typeface="Montserrat"/>
                <a:ea typeface="Montserrat"/>
                <a:cs typeface="Montserrat"/>
                <a:sym typeface="Montserrat"/>
              </a:defRPr>
            </a:lvl3pPr>
            <a:lvl4pPr lvl="3" rtl="0">
              <a:spcBef>
                <a:spcPts val="0"/>
              </a:spcBef>
              <a:spcAft>
                <a:spcPts val="0"/>
              </a:spcAft>
              <a:buSzPts val="3000"/>
              <a:buFont typeface="Montserrat"/>
              <a:buNone/>
              <a:defRPr sz="3000">
                <a:latin typeface="Montserrat"/>
                <a:ea typeface="Montserrat"/>
                <a:cs typeface="Montserrat"/>
                <a:sym typeface="Montserrat"/>
              </a:defRPr>
            </a:lvl4pPr>
            <a:lvl5pPr lvl="4" rtl="0">
              <a:spcBef>
                <a:spcPts val="0"/>
              </a:spcBef>
              <a:spcAft>
                <a:spcPts val="0"/>
              </a:spcAft>
              <a:buSzPts val="3000"/>
              <a:buFont typeface="Montserrat"/>
              <a:buNone/>
              <a:defRPr sz="3000">
                <a:latin typeface="Montserrat"/>
                <a:ea typeface="Montserrat"/>
                <a:cs typeface="Montserrat"/>
                <a:sym typeface="Montserrat"/>
              </a:defRPr>
            </a:lvl5pPr>
            <a:lvl6pPr lvl="5" rtl="0">
              <a:spcBef>
                <a:spcPts val="0"/>
              </a:spcBef>
              <a:spcAft>
                <a:spcPts val="0"/>
              </a:spcAft>
              <a:buSzPts val="3000"/>
              <a:buFont typeface="Montserrat"/>
              <a:buNone/>
              <a:defRPr sz="3000">
                <a:latin typeface="Montserrat"/>
                <a:ea typeface="Montserrat"/>
                <a:cs typeface="Montserrat"/>
                <a:sym typeface="Montserrat"/>
              </a:defRPr>
            </a:lvl6pPr>
            <a:lvl7pPr lvl="6" rtl="0">
              <a:spcBef>
                <a:spcPts val="0"/>
              </a:spcBef>
              <a:spcAft>
                <a:spcPts val="0"/>
              </a:spcAft>
              <a:buSzPts val="3000"/>
              <a:buFont typeface="Montserrat"/>
              <a:buNone/>
              <a:defRPr sz="3000">
                <a:latin typeface="Montserrat"/>
                <a:ea typeface="Montserrat"/>
                <a:cs typeface="Montserrat"/>
                <a:sym typeface="Montserrat"/>
              </a:defRPr>
            </a:lvl7pPr>
            <a:lvl8pPr lvl="7" rtl="0">
              <a:spcBef>
                <a:spcPts val="0"/>
              </a:spcBef>
              <a:spcAft>
                <a:spcPts val="0"/>
              </a:spcAft>
              <a:buSzPts val="3000"/>
              <a:buFont typeface="Montserrat"/>
              <a:buNone/>
              <a:defRPr sz="3000">
                <a:latin typeface="Montserrat"/>
                <a:ea typeface="Montserrat"/>
                <a:cs typeface="Montserrat"/>
                <a:sym typeface="Montserrat"/>
              </a:defRPr>
            </a:lvl8pPr>
            <a:lvl9pPr lvl="8" rtl="0">
              <a:spcBef>
                <a:spcPts val="0"/>
              </a:spcBef>
              <a:spcAft>
                <a:spcPts val="0"/>
              </a:spcAft>
              <a:buSzPts val="3000"/>
              <a:buFont typeface="Montserrat"/>
              <a:buNone/>
              <a:defRPr sz="3000">
                <a:latin typeface="Montserrat"/>
                <a:ea typeface="Montserrat"/>
                <a:cs typeface="Montserrat"/>
                <a:sym typeface="Montserrat"/>
              </a:defRPr>
            </a:lvl9pPr>
          </a:lstStyle>
          <a:p>
            <a:endParaRPr/>
          </a:p>
        </p:txBody>
      </p:sp>
      <p:sp>
        <p:nvSpPr>
          <p:cNvPr id="15" name="Google Shape;15;p3"/>
          <p:cNvSpPr/>
          <p:nvPr/>
        </p:nvSpPr>
        <p:spPr>
          <a:xfrm>
            <a:off x="634075" y="3207919"/>
            <a:ext cx="6016800" cy="126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3"/>
          <p:cNvSpPr txBox="1">
            <a:spLocks noGrp="1"/>
          </p:cNvSpPr>
          <p:nvPr>
            <p:ph type="sldNum" idx="12"/>
          </p:nvPr>
        </p:nvSpPr>
        <p:spPr>
          <a:xfrm>
            <a:off x="8556775" y="4777350"/>
            <a:ext cx="548700" cy="2901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 Gold">
  <p:cSld name="TITLE_1_3_1">
    <p:bg>
      <p:bgPr>
        <a:solidFill>
          <a:schemeClr val="accent3"/>
        </a:solidFill>
        <a:effectLst/>
      </p:bgPr>
    </p:bg>
    <p:spTree>
      <p:nvGrpSpPr>
        <p:cNvPr id="1" name="Shape 17"/>
        <p:cNvGrpSpPr/>
        <p:nvPr/>
      </p:nvGrpSpPr>
      <p:grpSpPr>
        <a:xfrm>
          <a:off x="0" y="0"/>
          <a:ext cx="0" cy="0"/>
          <a:chOff x="0" y="0"/>
          <a:chExt cx="0" cy="0"/>
        </a:xfrm>
      </p:grpSpPr>
      <p:sp>
        <p:nvSpPr>
          <p:cNvPr id="18" name="Google Shape;18;p4"/>
          <p:cNvSpPr txBox="1">
            <a:spLocks noGrp="1"/>
          </p:cNvSpPr>
          <p:nvPr>
            <p:ph type="ctrTitle"/>
          </p:nvPr>
        </p:nvSpPr>
        <p:spPr>
          <a:xfrm>
            <a:off x="565775" y="1583344"/>
            <a:ext cx="60093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9" name="Google Shape;19;p4"/>
          <p:cNvSpPr txBox="1">
            <a:spLocks noGrp="1"/>
          </p:cNvSpPr>
          <p:nvPr>
            <p:ph type="subTitle" idx="1"/>
          </p:nvPr>
        </p:nvSpPr>
        <p:spPr>
          <a:xfrm>
            <a:off x="481675" y="3494044"/>
            <a:ext cx="6093600" cy="819300"/>
          </a:xfrm>
          <a:prstGeom prst="rect">
            <a:avLst/>
          </a:prstGeom>
        </p:spPr>
        <p:txBody>
          <a:bodyPr spcFirstLastPara="1" wrap="square" lIns="91425" tIns="91425" rIns="91425" bIns="91425" anchor="t" anchorCtr="0">
            <a:noAutofit/>
          </a:bodyPr>
          <a:lstStyle>
            <a:lvl1pPr lvl="0" rtl="0">
              <a:spcBef>
                <a:spcPts val="0"/>
              </a:spcBef>
              <a:spcAft>
                <a:spcPts val="0"/>
              </a:spcAft>
              <a:buSzPts val="2000"/>
              <a:buFont typeface="Montserrat"/>
              <a:buNone/>
              <a:defRPr>
                <a:latin typeface="Montserrat"/>
                <a:ea typeface="Montserrat"/>
                <a:cs typeface="Montserrat"/>
                <a:sym typeface="Montserrat"/>
              </a:defRPr>
            </a:lvl1pPr>
            <a:lvl2pPr lvl="1" rtl="0">
              <a:spcBef>
                <a:spcPts val="0"/>
              </a:spcBef>
              <a:spcAft>
                <a:spcPts val="0"/>
              </a:spcAft>
              <a:buSzPts val="3000"/>
              <a:buFont typeface="Montserrat"/>
              <a:buNone/>
              <a:defRPr sz="3000">
                <a:latin typeface="Montserrat"/>
                <a:ea typeface="Montserrat"/>
                <a:cs typeface="Montserrat"/>
                <a:sym typeface="Montserrat"/>
              </a:defRPr>
            </a:lvl2pPr>
            <a:lvl3pPr lvl="2" rtl="0">
              <a:spcBef>
                <a:spcPts val="0"/>
              </a:spcBef>
              <a:spcAft>
                <a:spcPts val="0"/>
              </a:spcAft>
              <a:buSzPts val="3000"/>
              <a:buFont typeface="Montserrat"/>
              <a:buNone/>
              <a:defRPr sz="3000">
                <a:latin typeface="Montserrat"/>
                <a:ea typeface="Montserrat"/>
                <a:cs typeface="Montserrat"/>
                <a:sym typeface="Montserrat"/>
              </a:defRPr>
            </a:lvl3pPr>
            <a:lvl4pPr lvl="3" rtl="0">
              <a:spcBef>
                <a:spcPts val="0"/>
              </a:spcBef>
              <a:spcAft>
                <a:spcPts val="0"/>
              </a:spcAft>
              <a:buSzPts val="3000"/>
              <a:buFont typeface="Montserrat"/>
              <a:buNone/>
              <a:defRPr sz="3000">
                <a:latin typeface="Montserrat"/>
                <a:ea typeface="Montserrat"/>
                <a:cs typeface="Montserrat"/>
                <a:sym typeface="Montserrat"/>
              </a:defRPr>
            </a:lvl4pPr>
            <a:lvl5pPr lvl="4" rtl="0">
              <a:spcBef>
                <a:spcPts val="0"/>
              </a:spcBef>
              <a:spcAft>
                <a:spcPts val="0"/>
              </a:spcAft>
              <a:buSzPts val="3000"/>
              <a:buFont typeface="Montserrat"/>
              <a:buNone/>
              <a:defRPr sz="3000">
                <a:latin typeface="Montserrat"/>
                <a:ea typeface="Montserrat"/>
                <a:cs typeface="Montserrat"/>
                <a:sym typeface="Montserrat"/>
              </a:defRPr>
            </a:lvl5pPr>
            <a:lvl6pPr lvl="5" rtl="0">
              <a:spcBef>
                <a:spcPts val="0"/>
              </a:spcBef>
              <a:spcAft>
                <a:spcPts val="0"/>
              </a:spcAft>
              <a:buSzPts val="3000"/>
              <a:buFont typeface="Montserrat"/>
              <a:buNone/>
              <a:defRPr sz="3000">
                <a:latin typeface="Montserrat"/>
                <a:ea typeface="Montserrat"/>
                <a:cs typeface="Montserrat"/>
                <a:sym typeface="Montserrat"/>
              </a:defRPr>
            </a:lvl6pPr>
            <a:lvl7pPr lvl="6" rtl="0">
              <a:spcBef>
                <a:spcPts val="0"/>
              </a:spcBef>
              <a:spcAft>
                <a:spcPts val="0"/>
              </a:spcAft>
              <a:buSzPts val="3000"/>
              <a:buFont typeface="Montserrat"/>
              <a:buNone/>
              <a:defRPr sz="3000">
                <a:latin typeface="Montserrat"/>
                <a:ea typeface="Montserrat"/>
                <a:cs typeface="Montserrat"/>
                <a:sym typeface="Montserrat"/>
              </a:defRPr>
            </a:lvl7pPr>
            <a:lvl8pPr lvl="7" rtl="0">
              <a:spcBef>
                <a:spcPts val="0"/>
              </a:spcBef>
              <a:spcAft>
                <a:spcPts val="0"/>
              </a:spcAft>
              <a:buSzPts val="3000"/>
              <a:buFont typeface="Montserrat"/>
              <a:buNone/>
              <a:defRPr sz="3000">
                <a:latin typeface="Montserrat"/>
                <a:ea typeface="Montserrat"/>
                <a:cs typeface="Montserrat"/>
                <a:sym typeface="Montserrat"/>
              </a:defRPr>
            </a:lvl8pPr>
            <a:lvl9pPr lvl="8" rtl="0">
              <a:spcBef>
                <a:spcPts val="0"/>
              </a:spcBef>
              <a:spcAft>
                <a:spcPts val="0"/>
              </a:spcAft>
              <a:buSzPts val="3000"/>
              <a:buFont typeface="Montserrat"/>
              <a:buNone/>
              <a:defRPr sz="3000">
                <a:latin typeface="Montserrat"/>
                <a:ea typeface="Montserrat"/>
                <a:cs typeface="Montserrat"/>
                <a:sym typeface="Montserrat"/>
              </a:defRPr>
            </a:lvl9pPr>
          </a:lstStyle>
          <a:p>
            <a:endParaRPr/>
          </a:p>
        </p:txBody>
      </p:sp>
      <p:sp>
        <p:nvSpPr>
          <p:cNvPr id="20" name="Google Shape;20;p4"/>
          <p:cNvSpPr/>
          <p:nvPr/>
        </p:nvSpPr>
        <p:spPr>
          <a:xfrm>
            <a:off x="581050" y="3055519"/>
            <a:ext cx="6016800" cy="126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4"/>
          <p:cNvSpPr txBox="1">
            <a:spLocks noGrp="1"/>
          </p:cNvSpPr>
          <p:nvPr>
            <p:ph type="sldNum" idx="12"/>
          </p:nvPr>
        </p:nvSpPr>
        <p:spPr>
          <a:xfrm>
            <a:off x="8556775" y="4777350"/>
            <a:ext cx="548700" cy="2901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 Teal">
  <p:cSld name="TITLE_1_1">
    <p:spTree>
      <p:nvGrpSpPr>
        <p:cNvPr id="1" name="Shape 22"/>
        <p:cNvGrpSpPr/>
        <p:nvPr/>
      </p:nvGrpSpPr>
      <p:grpSpPr>
        <a:xfrm>
          <a:off x="0" y="0"/>
          <a:ext cx="0" cy="0"/>
          <a:chOff x="0" y="0"/>
          <a:chExt cx="0" cy="0"/>
        </a:xfrm>
      </p:grpSpPr>
      <p:sp>
        <p:nvSpPr>
          <p:cNvPr id="23" name="Google Shape;23;p5"/>
          <p:cNvSpPr txBox="1">
            <a:spLocks noGrp="1"/>
          </p:cNvSpPr>
          <p:nvPr>
            <p:ph type="body" idx="1"/>
          </p:nvPr>
        </p:nvSpPr>
        <p:spPr>
          <a:xfrm>
            <a:off x="1513800" y="2161800"/>
            <a:ext cx="6116400" cy="819900"/>
          </a:xfrm>
          <a:prstGeom prst="rect">
            <a:avLst/>
          </a:prstGeom>
        </p:spPr>
        <p:txBody>
          <a:bodyPr spcFirstLastPara="1" wrap="square" lIns="91425" tIns="91425" rIns="91425" bIns="91425" anchor="t" anchorCtr="0">
            <a:noAutofit/>
          </a:bodyPr>
          <a:lstStyle>
            <a:lvl1pPr marL="457200" lvl="0" indent="-355600" algn="ctr" rtl="0">
              <a:spcBef>
                <a:spcPts val="600"/>
              </a:spcBef>
              <a:spcAft>
                <a:spcPts val="0"/>
              </a:spcAft>
              <a:buSzPts val="2000"/>
              <a:buChar char="○"/>
              <a:defRPr i="1"/>
            </a:lvl1pPr>
            <a:lvl2pPr marL="914400" lvl="1" indent="-355600" algn="ctr" rtl="0">
              <a:spcBef>
                <a:spcPts val="0"/>
              </a:spcBef>
              <a:spcAft>
                <a:spcPts val="0"/>
              </a:spcAft>
              <a:buSzPts val="2000"/>
              <a:buChar char="●"/>
              <a:defRPr i="1"/>
            </a:lvl2pPr>
            <a:lvl3pPr marL="1371600" lvl="2" indent="-355600" algn="ctr" rtl="0">
              <a:spcBef>
                <a:spcPts val="0"/>
              </a:spcBef>
              <a:spcAft>
                <a:spcPts val="0"/>
              </a:spcAft>
              <a:buSzPts val="2000"/>
              <a:buChar char="■"/>
              <a:defRPr i="1"/>
            </a:lvl3pPr>
            <a:lvl4pPr marL="1828800" lvl="3" indent="-355600" algn="ctr" rtl="0">
              <a:spcBef>
                <a:spcPts val="0"/>
              </a:spcBef>
              <a:spcAft>
                <a:spcPts val="0"/>
              </a:spcAft>
              <a:buSzPts val="2000"/>
              <a:buChar char="●"/>
              <a:defRPr i="1"/>
            </a:lvl4pPr>
            <a:lvl5pPr marL="2286000" lvl="4" indent="-355600" algn="ctr" rtl="0">
              <a:spcBef>
                <a:spcPts val="0"/>
              </a:spcBef>
              <a:spcAft>
                <a:spcPts val="0"/>
              </a:spcAft>
              <a:buSzPts val="2000"/>
              <a:buChar char="○"/>
              <a:defRPr i="1"/>
            </a:lvl5pPr>
            <a:lvl6pPr marL="2743200" lvl="5" indent="-355600" algn="ctr" rtl="0">
              <a:spcBef>
                <a:spcPts val="0"/>
              </a:spcBef>
              <a:spcAft>
                <a:spcPts val="0"/>
              </a:spcAft>
              <a:buSzPts val="2000"/>
              <a:buChar char="■"/>
              <a:defRPr i="1"/>
            </a:lvl6pPr>
            <a:lvl7pPr marL="3200400" lvl="6" indent="-355600" algn="ctr" rtl="0">
              <a:spcBef>
                <a:spcPts val="0"/>
              </a:spcBef>
              <a:spcAft>
                <a:spcPts val="0"/>
              </a:spcAft>
              <a:buSzPts val="2000"/>
              <a:buChar char="●"/>
              <a:defRPr i="1"/>
            </a:lvl7pPr>
            <a:lvl8pPr marL="3657600" lvl="7" indent="-355600" algn="ctr" rtl="0">
              <a:spcBef>
                <a:spcPts val="0"/>
              </a:spcBef>
              <a:spcAft>
                <a:spcPts val="0"/>
              </a:spcAft>
              <a:buSzPts val="2000"/>
              <a:buChar char="○"/>
              <a:defRPr i="1"/>
            </a:lvl8pPr>
            <a:lvl9pPr marL="4114800" lvl="8" indent="-355600" algn="ctr">
              <a:spcBef>
                <a:spcPts val="0"/>
              </a:spcBef>
              <a:spcAft>
                <a:spcPts val="0"/>
              </a:spcAft>
              <a:buSzPts val="2000"/>
              <a:buChar char="■"/>
              <a:defRPr i="1"/>
            </a:lvl9pPr>
          </a:lstStyle>
          <a:p>
            <a:endParaRPr/>
          </a:p>
        </p:txBody>
      </p:sp>
      <p:sp>
        <p:nvSpPr>
          <p:cNvPr id="24" name="Google Shape;24;p5"/>
          <p:cNvSpPr txBox="1"/>
          <p:nvPr/>
        </p:nvSpPr>
        <p:spPr>
          <a:xfrm>
            <a:off x="3593400" y="1181419"/>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b="1">
                <a:solidFill>
                  <a:srgbClr val="FFFFFF"/>
                </a:solidFill>
                <a:latin typeface="Times New Roman"/>
                <a:ea typeface="Times New Roman"/>
                <a:cs typeface="Times New Roman"/>
                <a:sym typeface="Times New Roman"/>
              </a:rPr>
              <a:t>“</a:t>
            </a:r>
            <a:endParaRPr sz="9600" b="1" dirty="0">
              <a:solidFill>
                <a:srgbClr val="FFFFFF"/>
              </a:solidFill>
              <a:latin typeface="Times New Roman"/>
              <a:ea typeface="Times New Roman"/>
              <a:cs typeface="Times New Roman"/>
              <a:sym typeface="Times New Roman"/>
            </a:endParaRPr>
          </a:p>
        </p:txBody>
      </p:sp>
      <p:sp>
        <p:nvSpPr>
          <p:cNvPr id="25" name="Google Shape;25;p5"/>
          <p:cNvSpPr/>
          <p:nvPr/>
        </p:nvSpPr>
        <p:spPr>
          <a:xfrm>
            <a:off x="2584275" y="4565606"/>
            <a:ext cx="3996000" cy="126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26;p5"/>
          <p:cNvSpPr/>
          <p:nvPr/>
        </p:nvSpPr>
        <p:spPr>
          <a:xfrm>
            <a:off x="2584275" y="451669"/>
            <a:ext cx="3996000" cy="126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27;p5"/>
          <p:cNvSpPr txBox="1">
            <a:spLocks noGrp="1"/>
          </p:cNvSpPr>
          <p:nvPr>
            <p:ph type="sldNum" idx="12"/>
          </p:nvPr>
        </p:nvSpPr>
        <p:spPr>
          <a:xfrm>
            <a:off x="8556775" y="4777350"/>
            <a:ext cx="548700" cy="2901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457200" y="447620"/>
            <a:ext cx="8229600" cy="10719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6" name="Google Shape;36;p7"/>
          <p:cNvSpPr txBox="1">
            <a:spLocks noGrp="1"/>
          </p:cNvSpPr>
          <p:nvPr>
            <p:ph type="body" idx="1"/>
          </p:nvPr>
        </p:nvSpPr>
        <p:spPr>
          <a:xfrm>
            <a:off x="561950" y="1880794"/>
            <a:ext cx="8020200" cy="2815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37" name="Google Shape;37;p7"/>
          <p:cNvSpPr/>
          <p:nvPr/>
        </p:nvSpPr>
        <p:spPr>
          <a:xfrm>
            <a:off x="0" y="1069462"/>
            <a:ext cx="412800" cy="258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38;p7"/>
          <p:cNvSpPr txBox="1">
            <a:spLocks noGrp="1"/>
          </p:cNvSpPr>
          <p:nvPr>
            <p:ph type="sldNum" idx="12"/>
          </p:nvPr>
        </p:nvSpPr>
        <p:spPr>
          <a:xfrm>
            <a:off x="8556775" y="4777350"/>
            <a:ext cx="548700" cy="2901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 Gold">
  <p:cSld name="CAPTION_ONLY_1_1">
    <p:bg>
      <p:bgPr>
        <a:solidFill>
          <a:schemeClr val="accent3"/>
        </a:solidFill>
        <a:effectLst/>
      </p:bgPr>
    </p:bg>
    <p:spTree>
      <p:nvGrpSpPr>
        <p:cNvPr id="1" name="Shape 84"/>
        <p:cNvGrpSpPr/>
        <p:nvPr/>
      </p:nvGrpSpPr>
      <p:grpSpPr>
        <a:xfrm>
          <a:off x="0" y="0"/>
          <a:ext cx="0" cy="0"/>
          <a:chOff x="0" y="0"/>
          <a:chExt cx="0" cy="0"/>
        </a:xfrm>
      </p:grpSpPr>
      <p:sp>
        <p:nvSpPr>
          <p:cNvPr id="85" name="Google Shape;85;p17"/>
          <p:cNvSpPr txBox="1">
            <a:spLocks noGrp="1"/>
          </p:cNvSpPr>
          <p:nvPr>
            <p:ph type="body" idx="1"/>
          </p:nvPr>
        </p:nvSpPr>
        <p:spPr>
          <a:xfrm>
            <a:off x="588700" y="4406306"/>
            <a:ext cx="7966500" cy="278700"/>
          </a:xfrm>
          <a:prstGeom prst="rect">
            <a:avLst/>
          </a:prstGeom>
        </p:spPr>
        <p:txBody>
          <a:bodyPr spcFirstLastPara="1" wrap="square" lIns="91425" tIns="91425" rIns="91425" bIns="91425" anchor="t" anchorCtr="0">
            <a:noAutofit/>
          </a:bodyPr>
          <a:lstStyle>
            <a:lvl1pPr marL="457200" lvl="0" indent="-228600" algn="ctr" rtl="0">
              <a:spcBef>
                <a:spcPts val="360"/>
              </a:spcBef>
              <a:spcAft>
                <a:spcPts val="0"/>
              </a:spcAft>
              <a:buSzPts val="1800"/>
              <a:buNone/>
              <a:defRPr sz="1800"/>
            </a:lvl1pPr>
          </a:lstStyle>
          <a:p>
            <a:endParaRPr/>
          </a:p>
        </p:txBody>
      </p:sp>
      <p:sp>
        <p:nvSpPr>
          <p:cNvPr id="86" name="Google Shape;86;p17"/>
          <p:cNvSpPr/>
          <p:nvPr/>
        </p:nvSpPr>
        <p:spPr>
          <a:xfrm>
            <a:off x="2584275" y="451669"/>
            <a:ext cx="3996000" cy="126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7"/>
          <p:cNvSpPr txBox="1">
            <a:spLocks noGrp="1"/>
          </p:cNvSpPr>
          <p:nvPr>
            <p:ph type="sldNum" idx="12"/>
          </p:nvPr>
        </p:nvSpPr>
        <p:spPr>
          <a:xfrm>
            <a:off x="8556775" y="4777350"/>
            <a:ext cx="548700" cy="2901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447620"/>
            <a:ext cx="8229600" cy="10719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1pPr>
            <a:lvl2pPr lvl="1">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2pPr>
            <a:lvl3pPr lvl="2">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3pPr>
            <a:lvl4pPr lvl="3">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4pPr>
            <a:lvl5pPr lvl="4">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5pPr>
            <a:lvl6pPr lvl="5">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6pPr>
            <a:lvl7pPr lvl="6">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7pPr>
            <a:lvl8pPr lvl="7">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8pPr>
            <a:lvl9pPr lvl="8">
              <a:spcBef>
                <a:spcPts val="0"/>
              </a:spcBef>
              <a:spcAft>
                <a:spcPts val="0"/>
              </a:spcAft>
              <a:buClr>
                <a:schemeClr val="lt1"/>
              </a:buClr>
              <a:buSzPts val="3200"/>
              <a:buFont typeface="Montserrat"/>
              <a:buNone/>
              <a:defRPr sz="3200" b="1">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561950" y="1880794"/>
            <a:ext cx="8020200" cy="28152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chemeClr val="lt1"/>
              </a:buClr>
              <a:buSzPts val="2000"/>
              <a:buFont typeface="Open Sans"/>
              <a:buChar char="○"/>
              <a:defRPr sz="2000">
                <a:solidFill>
                  <a:schemeClr val="lt1"/>
                </a:solidFill>
                <a:latin typeface="Open Sans"/>
                <a:ea typeface="Open Sans"/>
                <a:cs typeface="Open Sans"/>
                <a:sym typeface="Open Sans"/>
              </a:defRPr>
            </a:lvl1pPr>
            <a:lvl2pPr marL="914400" lvl="1" indent="-355600">
              <a:spcBef>
                <a:spcPts val="0"/>
              </a:spcBef>
              <a:spcAft>
                <a:spcPts val="0"/>
              </a:spcAft>
              <a:buClr>
                <a:schemeClr val="lt1"/>
              </a:buClr>
              <a:buSzPts val="2000"/>
              <a:buFont typeface="Open Sans"/>
              <a:buChar char="●"/>
              <a:defRPr sz="2000">
                <a:solidFill>
                  <a:schemeClr val="lt1"/>
                </a:solidFill>
                <a:latin typeface="Open Sans"/>
                <a:ea typeface="Open Sans"/>
                <a:cs typeface="Open Sans"/>
                <a:sym typeface="Open Sans"/>
              </a:defRPr>
            </a:lvl2pPr>
            <a:lvl3pPr marL="1371600" lvl="2" indent="-355600">
              <a:spcBef>
                <a:spcPts val="0"/>
              </a:spcBef>
              <a:spcAft>
                <a:spcPts val="0"/>
              </a:spcAft>
              <a:buClr>
                <a:schemeClr val="lt1"/>
              </a:buClr>
              <a:buSzPts val="2000"/>
              <a:buFont typeface="Open Sans"/>
              <a:buChar char="■"/>
              <a:defRPr sz="2000">
                <a:solidFill>
                  <a:schemeClr val="lt1"/>
                </a:solidFill>
                <a:latin typeface="Open Sans"/>
                <a:ea typeface="Open Sans"/>
                <a:cs typeface="Open Sans"/>
                <a:sym typeface="Open Sans"/>
              </a:defRPr>
            </a:lvl3pPr>
            <a:lvl4pPr marL="1828800" lvl="3" indent="-355600">
              <a:spcBef>
                <a:spcPts val="0"/>
              </a:spcBef>
              <a:spcAft>
                <a:spcPts val="0"/>
              </a:spcAft>
              <a:buClr>
                <a:schemeClr val="lt1"/>
              </a:buClr>
              <a:buSzPts val="2000"/>
              <a:buFont typeface="Open Sans"/>
              <a:buChar char="●"/>
              <a:defRPr sz="2000">
                <a:solidFill>
                  <a:schemeClr val="lt1"/>
                </a:solidFill>
                <a:latin typeface="Open Sans"/>
                <a:ea typeface="Open Sans"/>
                <a:cs typeface="Open Sans"/>
                <a:sym typeface="Open Sans"/>
              </a:defRPr>
            </a:lvl4pPr>
            <a:lvl5pPr marL="2286000" lvl="4" indent="-355600">
              <a:spcBef>
                <a:spcPts val="0"/>
              </a:spcBef>
              <a:spcAft>
                <a:spcPts val="0"/>
              </a:spcAft>
              <a:buClr>
                <a:schemeClr val="lt1"/>
              </a:buClr>
              <a:buSzPts val="2000"/>
              <a:buFont typeface="Open Sans"/>
              <a:buChar char="○"/>
              <a:defRPr sz="2000">
                <a:solidFill>
                  <a:schemeClr val="lt1"/>
                </a:solidFill>
                <a:latin typeface="Open Sans"/>
                <a:ea typeface="Open Sans"/>
                <a:cs typeface="Open Sans"/>
                <a:sym typeface="Open Sans"/>
              </a:defRPr>
            </a:lvl5pPr>
            <a:lvl6pPr marL="2743200" lvl="5" indent="-355600">
              <a:spcBef>
                <a:spcPts val="0"/>
              </a:spcBef>
              <a:spcAft>
                <a:spcPts val="0"/>
              </a:spcAft>
              <a:buClr>
                <a:schemeClr val="lt1"/>
              </a:buClr>
              <a:buSzPts val="2000"/>
              <a:buFont typeface="Open Sans"/>
              <a:buChar char="■"/>
              <a:defRPr sz="2000">
                <a:solidFill>
                  <a:schemeClr val="lt1"/>
                </a:solidFill>
                <a:latin typeface="Open Sans"/>
                <a:ea typeface="Open Sans"/>
                <a:cs typeface="Open Sans"/>
                <a:sym typeface="Open Sans"/>
              </a:defRPr>
            </a:lvl6pPr>
            <a:lvl7pPr marL="3200400" lvl="6" indent="-355600">
              <a:spcBef>
                <a:spcPts val="0"/>
              </a:spcBef>
              <a:spcAft>
                <a:spcPts val="0"/>
              </a:spcAft>
              <a:buClr>
                <a:schemeClr val="lt1"/>
              </a:buClr>
              <a:buSzPts val="2000"/>
              <a:buFont typeface="Open Sans"/>
              <a:buChar char="●"/>
              <a:defRPr sz="2000">
                <a:solidFill>
                  <a:schemeClr val="lt1"/>
                </a:solidFill>
                <a:latin typeface="Open Sans"/>
                <a:ea typeface="Open Sans"/>
                <a:cs typeface="Open Sans"/>
                <a:sym typeface="Open Sans"/>
              </a:defRPr>
            </a:lvl7pPr>
            <a:lvl8pPr marL="3657600" lvl="7" indent="-355600">
              <a:spcBef>
                <a:spcPts val="0"/>
              </a:spcBef>
              <a:spcAft>
                <a:spcPts val="0"/>
              </a:spcAft>
              <a:buClr>
                <a:schemeClr val="lt1"/>
              </a:buClr>
              <a:buSzPts val="2000"/>
              <a:buFont typeface="Open Sans"/>
              <a:buChar char="○"/>
              <a:defRPr sz="2000">
                <a:solidFill>
                  <a:schemeClr val="lt1"/>
                </a:solidFill>
                <a:latin typeface="Open Sans"/>
                <a:ea typeface="Open Sans"/>
                <a:cs typeface="Open Sans"/>
                <a:sym typeface="Open Sans"/>
              </a:defRPr>
            </a:lvl8pPr>
            <a:lvl9pPr marL="4114800" lvl="8" indent="-355600">
              <a:spcBef>
                <a:spcPts val="0"/>
              </a:spcBef>
              <a:spcAft>
                <a:spcPts val="0"/>
              </a:spcAft>
              <a:buClr>
                <a:schemeClr val="lt1"/>
              </a:buClr>
              <a:buSzPts val="2000"/>
              <a:buFont typeface="Open Sans"/>
              <a:buChar char="■"/>
              <a:defRPr sz="2000">
                <a:solidFill>
                  <a:schemeClr val="lt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556775" y="4777350"/>
            <a:ext cx="548700" cy="290100"/>
          </a:xfrm>
          <a:prstGeom prst="rect">
            <a:avLst/>
          </a:prstGeom>
          <a:noFill/>
          <a:ln>
            <a:noFill/>
          </a:ln>
        </p:spPr>
        <p:txBody>
          <a:bodyPr spcFirstLastPara="1" wrap="square" lIns="91425" tIns="91425" rIns="91425" bIns="91425" anchor="t" anchorCtr="0">
            <a:noAutofit/>
          </a:bodyPr>
          <a:lstStyle>
            <a:lvl1pPr lvl="0" algn="r">
              <a:buNone/>
              <a:defRPr sz="1100">
                <a:solidFill>
                  <a:schemeClr val="lt1"/>
                </a:solidFill>
                <a:latin typeface="Montserrat"/>
                <a:ea typeface="Montserrat"/>
                <a:cs typeface="Montserrat"/>
                <a:sym typeface="Montserrat"/>
              </a:defRPr>
            </a:lvl1pPr>
            <a:lvl2pPr lvl="1" algn="r">
              <a:buNone/>
              <a:defRPr sz="1100">
                <a:solidFill>
                  <a:schemeClr val="lt1"/>
                </a:solidFill>
                <a:latin typeface="Montserrat"/>
                <a:ea typeface="Montserrat"/>
                <a:cs typeface="Montserrat"/>
                <a:sym typeface="Montserrat"/>
              </a:defRPr>
            </a:lvl2pPr>
            <a:lvl3pPr lvl="2" algn="r">
              <a:buNone/>
              <a:defRPr sz="1100">
                <a:solidFill>
                  <a:schemeClr val="lt1"/>
                </a:solidFill>
                <a:latin typeface="Montserrat"/>
                <a:ea typeface="Montserrat"/>
                <a:cs typeface="Montserrat"/>
                <a:sym typeface="Montserrat"/>
              </a:defRPr>
            </a:lvl3pPr>
            <a:lvl4pPr lvl="3" algn="r">
              <a:buNone/>
              <a:defRPr sz="1100">
                <a:solidFill>
                  <a:schemeClr val="lt1"/>
                </a:solidFill>
                <a:latin typeface="Montserrat"/>
                <a:ea typeface="Montserrat"/>
                <a:cs typeface="Montserrat"/>
                <a:sym typeface="Montserrat"/>
              </a:defRPr>
            </a:lvl4pPr>
            <a:lvl5pPr lvl="4" algn="r">
              <a:buNone/>
              <a:defRPr sz="1100">
                <a:solidFill>
                  <a:schemeClr val="lt1"/>
                </a:solidFill>
                <a:latin typeface="Montserrat"/>
                <a:ea typeface="Montserrat"/>
                <a:cs typeface="Montserrat"/>
                <a:sym typeface="Montserrat"/>
              </a:defRPr>
            </a:lvl5pPr>
            <a:lvl6pPr lvl="5" algn="r">
              <a:buNone/>
              <a:defRPr sz="1100">
                <a:solidFill>
                  <a:schemeClr val="lt1"/>
                </a:solidFill>
                <a:latin typeface="Montserrat"/>
                <a:ea typeface="Montserrat"/>
                <a:cs typeface="Montserrat"/>
                <a:sym typeface="Montserrat"/>
              </a:defRPr>
            </a:lvl6pPr>
            <a:lvl7pPr lvl="6" algn="r">
              <a:buNone/>
              <a:defRPr sz="1100">
                <a:solidFill>
                  <a:schemeClr val="lt1"/>
                </a:solidFill>
                <a:latin typeface="Montserrat"/>
                <a:ea typeface="Montserrat"/>
                <a:cs typeface="Montserrat"/>
                <a:sym typeface="Montserrat"/>
              </a:defRPr>
            </a:lvl7pPr>
            <a:lvl8pPr lvl="7" algn="r">
              <a:buNone/>
              <a:defRPr sz="1100">
                <a:solidFill>
                  <a:schemeClr val="lt1"/>
                </a:solidFill>
                <a:latin typeface="Montserrat"/>
                <a:ea typeface="Montserrat"/>
                <a:cs typeface="Montserrat"/>
                <a:sym typeface="Montserrat"/>
              </a:defRPr>
            </a:lvl8pPr>
            <a:lvl9pPr lvl="8" algn="r">
              <a:buNone/>
              <a:defRPr sz="1100">
                <a:solidFill>
                  <a:schemeClr val="lt1"/>
                </a:solidFill>
                <a:latin typeface="Montserrat"/>
                <a:ea typeface="Montserrat"/>
                <a:cs typeface="Montserrat"/>
                <a:sym typeface="Montserrat"/>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63"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cgja.org/sites/default/files/californias_civil_grand_juries_edition4.pdf"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348F-49DE-1F9C-E7D8-F4D3060979E6}"/>
              </a:ext>
            </a:extLst>
          </p:cNvPr>
          <p:cNvSpPr>
            <a:spLocks noGrp="1"/>
          </p:cNvSpPr>
          <p:nvPr>
            <p:ph type="ctrTitle"/>
          </p:nvPr>
        </p:nvSpPr>
        <p:spPr/>
        <p:txBody>
          <a:bodyPr/>
          <a:lstStyle/>
          <a:p>
            <a:r>
              <a:rPr lang="en-US" dirty="0"/>
              <a:t>Tuolumne County </a:t>
            </a:r>
            <a:r>
              <a:rPr lang="en-US" dirty="0">
                <a:solidFill>
                  <a:srgbClr val="FFC000"/>
                </a:solidFill>
              </a:rPr>
              <a:t>Civil </a:t>
            </a:r>
            <a:r>
              <a:rPr lang="en-US" dirty="0"/>
              <a:t>Grand Jury</a:t>
            </a:r>
          </a:p>
        </p:txBody>
      </p:sp>
      <p:sp>
        <p:nvSpPr>
          <p:cNvPr id="3" name="Subtitle 2">
            <a:extLst>
              <a:ext uri="{FF2B5EF4-FFF2-40B4-BE49-F238E27FC236}">
                <a16:creationId xmlns:a16="http://schemas.microsoft.com/office/drawing/2014/main" id="{4A0734E5-640E-1B37-99DE-51AD5B697184}"/>
              </a:ext>
            </a:extLst>
          </p:cNvPr>
          <p:cNvSpPr>
            <a:spLocks noGrp="1"/>
          </p:cNvSpPr>
          <p:nvPr>
            <p:ph type="subTitle" idx="1"/>
          </p:nvPr>
        </p:nvSpPr>
        <p:spPr/>
        <p:txBody>
          <a:bodyPr/>
          <a:lstStyle/>
          <a:p>
            <a:pPr algn="ctr"/>
            <a:r>
              <a:rPr lang="en-US" sz="2400" dirty="0"/>
              <a:t>Presentation to Board of Supervisors</a:t>
            </a:r>
          </a:p>
          <a:p>
            <a:pPr algn="ctr"/>
            <a:r>
              <a:rPr lang="en-US" sz="2400" dirty="0"/>
              <a:t>July 5, 2022</a:t>
            </a:r>
            <a:endParaRPr lang="en-US" sz="1800" dirty="0"/>
          </a:p>
          <a:p>
            <a:endParaRPr lang="en-US" dirty="0"/>
          </a:p>
        </p:txBody>
      </p:sp>
      <p:sp>
        <p:nvSpPr>
          <p:cNvPr id="4" name="Slide Number Placeholder 3">
            <a:extLst>
              <a:ext uri="{FF2B5EF4-FFF2-40B4-BE49-F238E27FC236}">
                <a16:creationId xmlns:a16="http://schemas.microsoft.com/office/drawing/2014/main" id="{33401034-023A-BCA0-442A-689B74C3711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dirty="0"/>
          </a:p>
        </p:txBody>
      </p:sp>
      <p:pic>
        <p:nvPicPr>
          <p:cNvPr id="5" name="Picture 4" descr="A close up of a sign&#10;&#10;Description automatically generated">
            <a:extLst>
              <a:ext uri="{FF2B5EF4-FFF2-40B4-BE49-F238E27FC236}">
                <a16:creationId xmlns:a16="http://schemas.microsoft.com/office/drawing/2014/main" id="{7B23AFE3-D104-BF91-55CA-C03046F74CE3}"/>
              </a:ext>
            </a:extLst>
          </p:cNvPr>
          <p:cNvPicPr>
            <a:picLocks noChangeAspect="1"/>
          </p:cNvPicPr>
          <p:nvPr/>
        </p:nvPicPr>
        <p:blipFill>
          <a:blip r:embed="rId3"/>
          <a:stretch>
            <a:fillRect/>
          </a:stretch>
        </p:blipFill>
        <p:spPr>
          <a:xfrm>
            <a:off x="6896109" y="364144"/>
            <a:ext cx="1990711" cy="2743200"/>
          </a:xfrm>
          <a:prstGeom prst="rect">
            <a:avLst/>
          </a:prstGeom>
        </p:spPr>
      </p:pic>
    </p:spTree>
    <p:extLst>
      <p:ext uri="{BB962C8B-B14F-4D97-AF65-F5344CB8AC3E}">
        <p14:creationId xmlns:p14="http://schemas.microsoft.com/office/powerpoint/2010/main" val="2664082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814B-9AF6-4C8C-85C0-6F6F0D582859}"/>
              </a:ext>
            </a:extLst>
          </p:cNvPr>
          <p:cNvSpPr>
            <a:spLocks noGrp="1"/>
          </p:cNvSpPr>
          <p:nvPr>
            <p:ph type="title"/>
          </p:nvPr>
        </p:nvSpPr>
        <p:spPr/>
        <p:txBody>
          <a:bodyPr/>
          <a:lstStyle/>
          <a:p>
            <a:r>
              <a:rPr lang="en-US" sz="4000" dirty="0"/>
              <a:t>Writes &amp; Issues </a:t>
            </a:r>
            <a:r>
              <a:rPr lang="en-US" sz="4000" dirty="0">
                <a:solidFill>
                  <a:schemeClr val="accent4"/>
                </a:solidFill>
              </a:rPr>
              <a:t>Reports</a:t>
            </a:r>
            <a:endParaRPr lang="en-US" sz="4800" dirty="0">
              <a:solidFill>
                <a:schemeClr val="accent4"/>
              </a:solidFill>
            </a:endParaRPr>
          </a:p>
        </p:txBody>
      </p:sp>
      <p:sp>
        <p:nvSpPr>
          <p:cNvPr id="3" name="Text Placeholder 2">
            <a:extLst>
              <a:ext uri="{FF2B5EF4-FFF2-40B4-BE49-F238E27FC236}">
                <a16:creationId xmlns:a16="http://schemas.microsoft.com/office/drawing/2014/main" id="{6FD54FF1-FF60-4422-B0F9-D84DE9F4AE67}"/>
              </a:ext>
            </a:extLst>
          </p:cNvPr>
          <p:cNvSpPr>
            <a:spLocks noGrp="1"/>
          </p:cNvSpPr>
          <p:nvPr>
            <p:ph type="body" idx="1"/>
          </p:nvPr>
        </p:nvSpPr>
        <p:spPr>
          <a:xfrm>
            <a:off x="536575" y="1466457"/>
            <a:ext cx="8020200" cy="2815200"/>
          </a:xfrm>
        </p:spPr>
        <p:txBody>
          <a:bodyPr/>
          <a:lstStyle/>
          <a:p>
            <a:pPr>
              <a:buFont typeface="Wingdings" panose="05000000000000000000" pitchFamily="2" charset="2"/>
              <a:buChar char="ü"/>
            </a:pPr>
            <a:r>
              <a:rPr lang="en-US" sz="3200" dirty="0"/>
              <a:t>Gets approval from Supervising Judge</a:t>
            </a:r>
          </a:p>
          <a:p>
            <a:pPr>
              <a:buFont typeface="Wingdings" panose="05000000000000000000" pitchFamily="2" charset="2"/>
              <a:buChar char="ü"/>
            </a:pPr>
            <a:r>
              <a:rPr lang="en-US" sz="3200" dirty="0"/>
              <a:t>Notifies agency of public release</a:t>
            </a:r>
          </a:p>
          <a:p>
            <a:pPr lvl="1">
              <a:buFont typeface="Wingdings" panose="05000000000000000000" pitchFamily="2" charset="2"/>
              <a:buChar char="ü"/>
            </a:pPr>
            <a:r>
              <a:rPr lang="en-US" sz="3200" dirty="0"/>
              <a:t>Two full business days</a:t>
            </a:r>
          </a:p>
          <a:p>
            <a:pPr>
              <a:buFont typeface="Wingdings" panose="05000000000000000000" pitchFamily="2" charset="2"/>
              <a:buChar char="ü"/>
            </a:pPr>
            <a:r>
              <a:rPr lang="en-US" sz="3200" dirty="0"/>
              <a:t>Releases report to public</a:t>
            </a:r>
          </a:p>
          <a:p>
            <a:pPr lvl="1">
              <a:buFont typeface="Wingdings" panose="05000000000000000000" pitchFamily="2" charset="2"/>
              <a:buChar char="ü"/>
            </a:pPr>
            <a:r>
              <a:rPr lang="en-US" sz="3200" dirty="0"/>
              <a:t>Press release</a:t>
            </a:r>
          </a:p>
          <a:p>
            <a:pPr lvl="1">
              <a:buFont typeface="Wingdings" panose="05000000000000000000" pitchFamily="2" charset="2"/>
              <a:buChar char="ü"/>
            </a:pPr>
            <a:r>
              <a:rPr lang="en-US" sz="3200" dirty="0"/>
              <a:t>Post on Grand Jury website</a:t>
            </a:r>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p:txBody>
      </p:sp>
      <p:sp>
        <p:nvSpPr>
          <p:cNvPr id="4" name="Slide Number Placeholder 3">
            <a:extLst>
              <a:ext uri="{FF2B5EF4-FFF2-40B4-BE49-F238E27FC236}">
                <a16:creationId xmlns:a16="http://schemas.microsoft.com/office/drawing/2014/main" id="{5C93755D-D72C-4BD6-8D53-B3978C4FC5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pic>
        <p:nvPicPr>
          <p:cNvPr id="7" name="Picture 6" descr="A close up of a sign&#10;&#10;Description automatically generated">
            <a:extLst>
              <a:ext uri="{FF2B5EF4-FFF2-40B4-BE49-F238E27FC236}">
                <a16:creationId xmlns:a16="http://schemas.microsoft.com/office/drawing/2014/main" id="{97AE7FB8-3D9C-D110-EF70-A51A3E7674A4}"/>
              </a:ext>
            </a:extLst>
          </p:cNvPr>
          <p:cNvPicPr>
            <a:picLocks noChangeAspect="1"/>
          </p:cNvPicPr>
          <p:nvPr/>
        </p:nvPicPr>
        <p:blipFill>
          <a:blip r:embed="rId3"/>
          <a:stretch>
            <a:fillRect/>
          </a:stretch>
        </p:blipFill>
        <p:spPr>
          <a:xfrm>
            <a:off x="6971060" y="2034150"/>
            <a:ext cx="1990711" cy="2743200"/>
          </a:xfrm>
          <a:prstGeom prst="rect">
            <a:avLst/>
          </a:prstGeom>
        </p:spPr>
      </p:pic>
    </p:spTree>
    <p:extLst>
      <p:ext uri="{BB962C8B-B14F-4D97-AF65-F5344CB8AC3E}">
        <p14:creationId xmlns:p14="http://schemas.microsoft.com/office/powerpoint/2010/main" val="1749055221"/>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814B-9AF6-4C8C-85C0-6F6F0D582859}"/>
              </a:ext>
            </a:extLst>
          </p:cNvPr>
          <p:cNvSpPr>
            <a:spLocks noGrp="1"/>
          </p:cNvSpPr>
          <p:nvPr>
            <p:ph type="title"/>
          </p:nvPr>
        </p:nvSpPr>
        <p:spPr>
          <a:xfrm>
            <a:off x="457200" y="157397"/>
            <a:ext cx="8229600" cy="1034321"/>
          </a:xfrm>
        </p:spPr>
        <p:txBody>
          <a:bodyPr/>
          <a:lstStyle/>
          <a:p>
            <a:r>
              <a:rPr lang="en-US" sz="4000" dirty="0">
                <a:solidFill>
                  <a:schemeClr val="bg1"/>
                </a:solidFill>
              </a:rPr>
              <a:t>Receives Report</a:t>
            </a:r>
            <a:r>
              <a:rPr lang="en-US" sz="4000" dirty="0">
                <a:solidFill>
                  <a:schemeClr val="accent4"/>
                </a:solidFill>
              </a:rPr>
              <a:t> Responses</a:t>
            </a:r>
            <a:endParaRPr lang="en-US" dirty="0">
              <a:solidFill>
                <a:schemeClr val="bg1"/>
              </a:solidFill>
            </a:endParaRPr>
          </a:p>
        </p:txBody>
      </p:sp>
      <p:sp>
        <p:nvSpPr>
          <p:cNvPr id="3" name="Text Placeholder 2">
            <a:extLst>
              <a:ext uri="{FF2B5EF4-FFF2-40B4-BE49-F238E27FC236}">
                <a16:creationId xmlns:a16="http://schemas.microsoft.com/office/drawing/2014/main" id="{6FD54FF1-FF60-4422-B0F9-D84DE9F4AE67}"/>
              </a:ext>
            </a:extLst>
          </p:cNvPr>
          <p:cNvSpPr>
            <a:spLocks noGrp="1"/>
          </p:cNvSpPr>
          <p:nvPr>
            <p:ph type="body" idx="1"/>
          </p:nvPr>
        </p:nvSpPr>
        <p:spPr>
          <a:xfrm>
            <a:off x="536575" y="1191718"/>
            <a:ext cx="8020200" cy="3089939"/>
          </a:xfrm>
        </p:spPr>
        <p:txBody>
          <a:bodyPr/>
          <a:lstStyle/>
          <a:p>
            <a:pPr>
              <a:buFont typeface="Wingdings" panose="05000000000000000000" pitchFamily="2" charset="2"/>
              <a:buChar char="ü"/>
            </a:pPr>
            <a:r>
              <a:rPr lang="en-US" sz="3200" dirty="0"/>
              <a:t>Required Responders </a:t>
            </a:r>
          </a:p>
          <a:p>
            <a:pPr lvl="1">
              <a:buFont typeface="Wingdings" panose="05000000000000000000" pitchFamily="2" charset="2"/>
              <a:buChar char="ü"/>
            </a:pPr>
            <a:r>
              <a:rPr lang="en-US" sz="3200" dirty="0"/>
              <a:t>Governing bodies, elected agency officials</a:t>
            </a:r>
          </a:p>
          <a:p>
            <a:pPr>
              <a:buFont typeface="Wingdings" panose="05000000000000000000" pitchFamily="2" charset="2"/>
              <a:buChar char="ü"/>
            </a:pPr>
            <a:r>
              <a:rPr lang="en-US" sz="3200" dirty="0"/>
              <a:t>Invited Responders</a:t>
            </a:r>
          </a:p>
          <a:p>
            <a:pPr lvl="1">
              <a:buFont typeface="Wingdings" panose="05000000000000000000" pitchFamily="2" charset="2"/>
              <a:buChar char="ü"/>
            </a:pPr>
            <a:r>
              <a:rPr lang="en-US" sz="3200" dirty="0"/>
              <a:t>Agency officials who can       implement recommendations</a:t>
            </a:r>
          </a:p>
          <a:p>
            <a:pPr lvl="1">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p:txBody>
      </p:sp>
      <p:sp>
        <p:nvSpPr>
          <p:cNvPr id="4" name="Slide Number Placeholder 3">
            <a:extLst>
              <a:ext uri="{FF2B5EF4-FFF2-40B4-BE49-F238E27FC236}">
                <a16:creationId xmlns:a16="http://schemas.microsoft.com/office/drawing/2014/main" id="{5C93755D-D72C-4BD6-8D53-B3978C4FC5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pic>
        <p:nvPicPr>
          <p:cNvPr id="7" name="Picture 6" descr="A close up of a sign&#10;&#10;Description automatically generated">
            <a:extLst>
              <a:ext uri="{FF2B5EF4-FFF2-40B4-BE49-F238E27FC236}">
                <a16:creationId xmlns:a16="http://schemas.microsoft.com/office/drawing/2014/main" id="{EB561583-2D01-CA0B-1E79-53B774DD97F5}"/>
              </a:ext>
            </a:extLst>
          </p:cNvPr>
          <p:cNvPicPr>
            <a:picLocks noChangeAspect="1"/>
          </p:cNvPicPr>
          <p:nvPr/>
        </p:nvPicPr>
        <p:blipFill>
          <a:blip r:embed="rId3"/>
          <a:stretch>
            <a:fillRect/>
          </a:stretch>
        </p:blipFill>
        <p:spPr>
          <a:xfrm>
            <a:off x="7223449" y="1977819"/>
            <a:ext cx="1688203" cy="2326344"/>
          </a:xfrm>
          <a:prstGeom prst="rect">
            <a:avLst/>
          </a:prstGeom>
        </p:spPr>
      </p:pic>
    </p:spTree>
    <p:extLst>
      <p:ext uri="{BB962C8B-B14F-4D97-AF65-F5344CB8AC3E}">
        <p14:creationId xmlns:p14="http://schemas.microsoft.com/office/powerpoint/2010/main" val="1137788835"/>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814B-9AF6-4C8C-85C0-6F6F0D582859}"/>
              </a:ext>
            </a:extLst>
          </p:cNvPr>
          <p:cNvSpPr>
            <a:spLocks noGrp="1"/>
          </p:cNvSpPr>
          <p:nvPr>
            <p:ph type="title"/>
          </p:nvPr>
        </p:nvSpPr>
        <p:spPr>
          <a:xfrm>
            <a:off x="457200" y="157397"/>
            <a:ext cx="8229600" cy="1034321"/>
          </a:xfrm>
        </p:spPr>
        <p:txBody>
          <a:bodyPr/>
          <a:lstStyle/>
          <a:p>
            <a:r>
              <a:rPr lang="en-US" sz="4000" dirty="0">
                <a:solidFill>
                  <a:schemeClr val="bg1"/>
                </a:solidFill>
              </a:rPr>
              <a:t>Receives Report</a:t>
            </a:r>
            <a:r>
              <a:rPr lang="en-US" sz="4000" dirty="0">
                <a:solidFill>
                  <a:schemeClr val="accent4"/>
                </a:solidFill>
              </a:rPr>
              <a:t> Responses</a:t>
            </a:r>
            <a:endParaRPr lang="en-US" dirty="0">
              <a:solidFill>
                <a:schemeClr val="bg1"/>
              </a:solidFill>
            </a:endParaRPr>
          </a:p>
        </p:txBody>
      </p:sp>
      <p:sp>
        <p:nvSpPr>
          <p:cNvPr id="3" name="Text Placeholder 2">
            <a:extLst>
              <a:ext uri="{FF2B5EF4-FFF2-40B4-BE49-F238E27FC236}">
                <a16:creationId xmlns:a16="http://schemas.microsoft.com/office/drawing/2014/main" id="{6FD54FF1-FF60-4422-B0F9-D84DE9F4AE67}"/>
              </a:ext>
            </a:extLst>
          </p:cNvPr>
          <p:cNvSpPr>
            <a:spLocks noGrp="1"/>
          </p:cNvSpPr>
          <p:nvPr>
            <p:ph type="body" idx="1"/>
          </p:nvPr>
        </p:nvSpPr>
        <p:spPr>
          <a:xfrm>
            <a:off x="536575" y="1191718"/>
            <a:ext cx="8020200" cy="3089939"/>
          </a:xfrm>
        </p:spPr>
        <p:txBody>
          <a:bodyPr/>
          <a:lstStyle/>
          <a:p>
            <a:pPr>
              <a:buFont typeface="Wingdings" panose="05000000000000000000" pitchFamily="2" charset="2"/>
              <a:buChar char="ü"/>
            </a:pPr>
            <a:r>
              <a:rPr lang="en-US" sz="3200" dirty="0"/>
              <a:t>When are responses due?</a:t>
            </a:r>
          </a:p>
          <a:p>
            <a:pPr lvl="1">
              <a:buFont typeface="Wingdings" panose="05000000000000000000" pitchFamily="2" charset="2"/>
              <a:buChar char="ü"/>
            </a:pPr>
            <a:r>
              <a:rPr lang="en-US" sz="3200" dirty="0"/>
              <a:t>Governing bodies: 90 days</a:t>
            </a:r>
          </a:p>
          <a:p>
            <a:pPr lvl="1">
              <a:buFont typeface="Wingdings" panose="05000000000000000000" pitchFamily="2" charset="2"/>
              <a:buChar char="ü"/>
            </a:pPr>
            <a:r>
              <a:rPr lang="en-US" sz="3200" dirty="0"/>
              <a:t>Elected officials: 60 days</a:t>
            </a:r>
          </a:p>
          <a:p>
            <a:pPr lvl="1">
              <a:buFont typeface="Wingdings" panose="05000000000000000000" pitchFamily="2" charset="2"/>
              <a:buChar char="ü"/>
            </a:pPr>
            <a:r>
              <a:rPr lang="en-US" sz="3200" dirty="0"/>
              <a:t>Invited responder: at discretion of jury</a:t>
            </a:r>
          </a:p>
          <a:p>
            <a:pPr lvl="1">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p:txBody>
      </p:sp>
      <p:sp>
        <p:nvSpPr>
          <p:cNvPr id="4" name="Slide Number Placeholder 3">
            <a:extLst>
              <a:ext uri="{FF2B5EF4-FFF2-40B4-BE49-F238E27FC236}">
                <a16:creationId xmlns:a16="http://schemas.microsoft.com/office/drawing/2014/main" id="{5C93755D-D72C-4BD6-8D53-B3978C4FC5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pic>
        <p:nvPicPr>
          <p:cNvPr id="5" name="Picture 4">
            <a:extLst>
              <a:ext uri="{FF2B5EF4-FFF2-40B4-BE49-F238E27FC236}">
                <a16:creationId xmlns:a16="http://schemas.microsoft.com/office/drawing/2014/main" id="{47D563E2-432D-2091-E71D-73FDAB05CF92}"/>
              </a:ext>
            </a:extLst>
          </p:cNvPr>
          <p:cNvPicPr>
            <a:picLocks noChangeAspect="1"/>
          </p:cNvPicPr>
          <p:nvPr/>
        </p:nvPicPr>
        <p:blipFill>
          <a:blip r:embed="rId3"/>
          <a:stretch>
            <a:fillRect/>
          </a:stretch>
        </p:blipFill>
        <p:spPr>
          <a:xfrm>
            <a:off x="7436491" y="3336626"/>
            <a:ext cx="1170934" cy="1515676"/>
          </a:xfrm>
          <a:prstGeom prst="rect">
            <a:avLst/>
          </a:prstGeom>
        </p:spPr>
      </p:pic>
    </p:spTree>
    <p:extLst>
      <p:ext uri="{BB962C8B-B14F-4D97-AF65-F5344CB8AC3E}">
        <p14:creationId xmlns:p14="http://schemas.microsoft.com/office/powerpoint/2010/main" val="454588003"/>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77518-2A35-44A8-BC31-F901A5023ABE}"/>
              </a:ext>
            </a:extLst>
          </p:cNvPr>
          <p:cNvSpPr>
            <a:spLocks noGrp="1"/>
          </p:cNvSpPr>
          <p:nvPr>
            <p:ph type="title"/>
          </p:nvPr>
        </p:nvSpPr>
        <p:spPr>
          <a:xfrm>
            <a:off x="457200" y="447620"/>
            <a:ext cx="6370820" cy="1071900"/>
          </a:xfrm>
        </p:spPr>
        <p:txBody>
          <a:bodyPr/>
          <a:lstStyle/>
          <a:p>
            <a:r>
              <a:rPr lang="en-US" sz="4800" dirty="0">
                <a:solidFill>
                  <a:schemeClr val="bg1"/>
                </a:solidFill>
              </a:rPr>
              <a:t>How</a:t>
            </a:r>
            <a:r>
              <a:rPr lang="en-US" sz="4800" dirty="0">
                <a:solidFill>
                  <a:schemeClr val="accent4"/>
                </a:solidFill>
              </a:rPr>
              <a:t> </a:t>
            </a:r>
            <a:r>
              <a:rPr lang="en-US" sz="4400" dirty="0">
                <a:solidFill>
                  <a:schemeClr val="bg1"/>
                </a:solidFill>
              </a:rPr>
              <a:t>to </a:t>
            </a:r>
            <a:r>
              <a:rPr lang="en-US" sz="4400" dirty="0">
                <a:solidFill>
                  <a:srgbClr val="FFC000"/>
                </a:solidFill>
              </a:rPr>
              <a:t>support</a:t>
            </a:r>
            <a:r>
              <a:rPr lang="en-US" sz="4400" dirty="0">
                <a:solidFill>
                  <a:schemeClr val="bg1"/>
                </a:solidFill>
              </a:rPr>
              <a:t> GJ</a:t>
            </a:r>
            <a:r>
              <a:rPr lang="en-US" sz="4800" dirty="0"/>
              <a:t>?</a:t>
            </a:r>
          </a:p>
        </p:txBody>
      </p:sp>
      <p:sp>
        <p:nvSpPr>
          <p:cNvPr id="3" name="Text Placeholder 2">
            <a:extLst>
              <a:ext uri="{FF2B5EF4-FFF2-40B4-BE49-F238E27FC236}">
                <a16:creationId xmlns:a16="http://schemas.microsoft.com/office/drawing/2014/main" id="{B75F5A89-C61F-4806-BFCD-87EA980C6BAF}"/>
              </a:ext>
            </a:extLst>
          </p:cNvPr>
          <p:cNvSpPr>
            <a:spLocks noGrp="1"/>
          </p:cNvSpPr>
          <p:nvPr>
            <p:ph type="body" idx="1"/>
          </p:nvPr>
        </p:nvSpPr>
        <p:spPr>
          <a:xfrm>
            <a:off x="457200" y="1519520"/>
            <a:ext cx="8020200" cy="2815200"/>
          </a:xfrm>
        </p:spPr>
        <p:txBody>
          <a:bodyPr/>
          <a:lstStyle/>
          <a:p>
            <a:pPr>
              <a:buFont typeface="Wingdings" panose="05000000000000000000" pitchFamily="2" charset="2"/>
              <a:buChar char="ü"/>
            </a:pPr>
            <a:r>
              <a:rPr lang="en-US" sz="3200" dirty="0"/>
              <a:t>Provide technology for virtual work</a:t>
            </a:r>
          </a:p>
          <a:p>
            <a:pPr>
              <a:buFont typeface="Wingdings" panose="05000000000000000000" pitchFamily="2" charset="2"/>
              <a:buChar char="ü"/>
            </a:pPr>
            <a:r>
              <a:rPr lang="en-US" sz="3200" dirty="0"/>
              <a:t>New space for in-person meetings</a:t>
            </a:r>
          </a:p>
          <a:p>
            <a:pPr>
              <a:buFont typeface="Wingdings" panose="05000000000000000000" pitchFamily="2" charset="2"/>
              <a:buChar char="ü"/>
            </a:pPr>
            <a:r>
              <a:rPr lang="en-US" sz="3200" dirty="0"/>
              <a:t>Promote County &amp; Court collaboration</a:t>
            </a:r>
          </a:p>
          <a:p>
            <a:pPr>
              <a:buFont typeface="Wingdings" panose="05000000000000000000" pitchFamily="2" charset="2"/>
              <a:buChar char="ü"/>
            </a:pPr>
            <a:r>
              <a:rPr lang="en-US" sz="3200" dirty="0"/>
              <a:t>Promote Grand Jury Awareness</a:t>
            </a:r>
          </a:p>
          <a:p>
            <a:pPr>
              <a:buFont typeface="Wingdings" panose="05000000000000000000" pitchFamily="2" charset="2"/>
              <a:buChar char="ü"/>
            </a:pPr>
            <a:endParaRPr lang="en-US" sz="3200" dirty="0"/>
          </a:p>
        </p:txBody>
      </p:sp>
      <p:sp>
        <p:nvSpPr>
          <p:cNvPr id="4" name="Slide Number Placeholder 3">
            <a:extLst>
              <a:ext uri="{FF2B5EF4-FFF2-40B4-BE49-F238E27FC236}">
                <a16:creationId xmlns:a16="http://schemas.microsoft.com/office/drawing/2014/main" id="{FC2A0B5F-196B-4C2F-9EA9-F5DA6D1A296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pic>
        <p:nvPicPr>
          <p:cNvPr id="2050" name="Picture 2">
            <a:extLst>
              <a:ext uri="{FF2B5EF4-FFF2-40B4-BE49-F238E27FC236}">
                <a16:creationId xmlns:a16="http://schemas.microsoft.com/office/drawing/2014/main" id="{A86A240A-7334-9A85-7D7D-2CFC6C5305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7596" y="138582"/>
            <a:ext cx="1439179" cy="1454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529582"/>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BAA63-1D72-4151-B8F0-6D10B6CB6ECA}"/>
              </a:ext>
            </a:extLst>
          </p:cNvPr>
          <p:cNvSpPr>
            <a:spLocks noGrp="1"/>
          </p:cNvSpPr>
          <p:nvPr>
            <p:ph type="title"/>
          </p:nvPr>
        </p:nvSpPr>
        <p:spPr>
          <a:xfrm>
            <a:off x="457200" y="447620"/>
            <a:ext cx="8229600" cy="702524"/>
          </a:xfrm>
        </p:spPr>
        <p:txBody>
          <a:bodyPr/>
          <a:lstStyle/>
          <a:p>
            <a:br>
              <a:rPr lang="en-US" sz="4800" dirty="0">
                <a:solidFill>
                  <a:schemeClr val="accent4"/>
                </a:solidFill>
              </a:rPr>
            </a:br>
            <a:br>
              <a:rPr lang="en-US" sz="4800" dirty="0">
                <a:solidFill>
                  <a:schemeClr val="accent4"/>
                </a:solidFill>
              </a:rPr>
            </a:br>
            <a:r>
              <a:rPr lang="en-US" sz="4800" dirty="0">
                <a:solidFill>
                  <a:schemeClr val="accent4"/>
                </a:solidFill>
              </a:rPr>
              <a:t>Questions?</a:t>
            </a:r>
          </a:p>
        </p:txBody>
      </p:sp>
      <p:sp>
        <p:nvSpPr>
          <p:cNvPr id="3" name="Text Placeholder 2">
            <a:extLst>
              <a:ext uri="{FF2B5EF4-FFF2-40B4-BE49-F238E27FC236}">
                <a16:creationId xmlns:a16="http://schemas.microsoft.com/office/drawing/2014/main" id="{B9D16AE5-CC2F-4643-868E-873519AA9D93}"/>
              </a:ext>
            </a:extLst>
          </p:cNvPr>
          <p:cNvSpPr>
            <a:spLocks noGrp="1"/>
          </p:cNvSpPr>
          <p:nvPr>
            <p:ph type="body" idx="1"/>
          </p:nvPr>
        </p:nvSpPr>
        <p:spPr>
          <a:xfrm>
            <a:off x="457200" y="1309295"/>
            <a:ext cx="8020200" cy="2815200"/>
          </a:xfrm>
        </p:spPr>
        <p:txBody>
          <a:bodyPr/>
          <a:lstStyle/>
          <a:p>
            <a:pPr marL="101600" indent="0">
              <a:buNone/>
            </a:pPr>
            <a:r>
              <a:rPr lang="en-US" sz="3200" b="1" dirty="0"/>
              <a:t>Grand Jury Foreperson</a:t>
            </a:r>
          </a:p>
          <a:p>
            <a:pPr marL="101600" indent="0">
              <a:buNone/>
            </a:pPr>
            <a:r>
              <a:rPr lang="en-US" sz="2400" dirty="0"/>
              <a:t>tcgjforeperson@tuolumne.courts.ca.gov </a:t>
            </a:r>
          </a:p>
          <a:p>
            <a:pPr marL="101600" indent="0">
              <a:buNone/>
            </a:pPr>
            <a:endParaRPr lang="en-US" sz="2400" dirty="0"/>
          </a:p>
          <a:p>
            <a:pPr marL="101600" indent="0">
              <a:buNone/>
            </a:pPr>
            <a:r>
              <a:rPr lang="en-US" sz="2400" dirty="0">
                <a:solidFill>
                  <a:schemeClr val="bg1"/>
                </a:solidFill>
                <a:hlinkClick r:id="rId3">
                  <a:extLst>
                    <a:ext uri="{A12FA001-AC4F-418D-AE19-62706E023703}">
                      <ahyp:hlinkClr xmlns:ahyp="http://schemas.microsoft.com/office/drawing/2018/hyperlinkcolor" val="tx"/>
                    </a:ext>
                  </a:extLst>
                </a:hlinkClick>
              </a:rPr>
              <a:t>California's Civil Grand Juries Handbook</a:t>
            </a:r>
            <a:endParaRPr lang="en-US" sz="2400" dirty="0">
              <a:solidFill>
                <a:schemeClr val="bg1"/>
              </a:solidFill>
            </a:endParaRPr>
          </a:p>
          <a:p>
            <a:pPr marL="101600" indent="0">
              <a:buNone/>
            </a:pPr>
            <a:endParaRPr lang="en-US" sz="1400" b="1" dirty="0"/>
          </a:p>
          <a:p>
            <a:pPr marL="101600" indent="0">
              <a:buNone/>
            </a:pPr>
            <a:endParaRPr lang="en-US" sz="2400" dirty="0"/>
          </a:p>
          <a:p>
            <a:pPr marL="101600" indent="0">
              <a:buNone/>
            </a:pPr>
            <a:endParaRPr lang="en-US" sz="3200" dirty="0"/>
          </a:p>
          <a:p>
            <a:pPr marL="101600" indent="0">
              <a:buNone/>
            </a:pPr>
            <a:endParaRPr lang="en-US" sz="3200" dirty="0"/>
          </a:p>
        </p:txBody>
      </p:sp>
      <p:sp>
        <p:nvSpPr>
          <p:cNvPr id="4" name="Slide Number Placeholder 3">
            <a:extLst>
              <a:ext uri="{FF2B5EF4-FFF2-40B4-BE49-F238E27FC236}">
                <a16:creationId xmlns:a16="http://schemas.microsoft.com/office/drawing/2014/main" id="{95A9E7D1-D20A-45EB-8490-E0D90D1B67F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pic>
        <p:nvPicPr>
          <p:cNvPr id="3074" name="Picture 2">
            <a:extLst>
              <a:ext uri="{FF2B5EF4-FFF2-40B4-BE49-F238E27FC236}">
                <a16:creationId xmlns:a16="http://schemas.microsoft.com/office/drawing/2014/main" id="{EF82496D-9905-4A1D-9414-05521D1BFE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1850" y="310558"/>
            <a:ext cx="1495093" cy="1510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5064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457200" y="206498"/>
            <a:ext cx="8229600" cy="144346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400" dirty="0">
                <a:solidFill>
                  <a:schemeClr val="accent4"/>
                </a:solidFill>
              </a:rPr>
              <a:t>How </a:t>
            </a:r>
            <a:r>
              <a:rPr lang="en-US" sz="4400" dirty="0">
                <a:solidFill>
                  <a:schemeClr val="bg1"/>
                </a:solidFill>
              </a:rPr>
              <a:t>does the jury do</a:t>
            </a:r>
            <a:br>
              <a:rPr lang="en-US" sz="4400" dirty="0">
                <a:solidFill>
                  <a:schemeClr val="bg1"/>
                </a:solidFill>
              </a:rPr>
            </a:br>
            <a:r>
              <a:rPr lang="en-US" sz="4400" dirty="0">
                <a:solidFill>
                  <a:schemeClr val="bg1"/>
                </a:solidFill>
              </a:rPr>
              <a:t>its job</a:t>
            </a:r>
            <a:r>
              <a:rPr lang="en-US" sz="4400" dirty="0"/>
              <a:t>?</a:t>
            </a:r>
            <a:endParaRPr sz="4800" dirty="0"/>
          </a:p>
        </p:txBody>
      </p:sp>
      <p:sp>
        <p:nvSpPr>
          <p:cNvPr id="131" name="Google Shape;131;p24"/>
          <p:cNvSpPr txBox="1">
            <a:spLocks noGrp="1"/>
          </p:cNvSpPr>
          <p:nvPr>
            <p:ph type="body" idx="1"/>
          </p:nvPr>
        </p:nvSpPr>
        <p:spPr>
          <a:xfrm>
            <a:off x="536575" y="1597819"/>
            <a:ext cx="8020200" cy="2815200"/>
          </a:xfrm>
          <a:prstGeom prst="rect">
            <a:avLst/>
          </a:prstGeom>
        </p:spPr>
        <p:txBody>
          <a:bodyPr spcFirstLastPara="1" wrap="square" lIns="91425" tIns="91425" rIns="91425" bIns="91425" anchor="t" anchorCtr="0">
            <a:noAutofit/>
          </a:bodyPr>
          <a:lstStyle/>
          <a:p>
            <a:pPr lvl="0" algn="l" rtl="0">
              <a:spcBef>
                <a:spcPts val="600"/>
              </a:spcBef>
              <a:spcAft>
                <a:spcPts val="0"/>
              </a:spcAft>
              <a:buSzPts val="2000"/>
              <a:buFont typeface="Wingdings" panose="05000000000000000000" pitchFamily="2" charset="2"/>
              <a:buChar char="ü"/>
            </a:pPr>
            <a:r>
              <a:rPr lang="en-US" sz="2800" dirty="0"/>
              <a:t>Receives training</a:t>
            </a:r>
          </a:p>
          <a:p>
            <a:pPr lvl="0" algn="l" rtl="0">
              <a:spcBef>
                <a:spcPts val="600"/>
              </a:spcBef>
              <a:spcAft>
                <a:spcPts val="0"/>
              </a:spcAft>
              <a:buSzPts val="2000"/>
              <a:buFont typeface="Wingdings" panose="05000000000000000000" pitchFamily="2" charset="2"/>
              <a:buChar char="ü"/>
            </a:pPr>
            <a:r>
              <a:rPr lang="en-US" sz="2800" dirty="0"/>
              <a:t>Gets organized</a:t>
            </a:r>
          </a:p>
          <a:p>
            <a:pPr lvl="0" algn="l" rtl="0">
              <a:spcBef>
                <a:spcPts val="600"/>
              </a:spcBef>
              <a:spcAft>
                <a:spcPts val="0"/>
              </a:spcAft>
              <a:buSzPts val="2000"/>
              <a:buFont typeface="Wingdings" panose="05000000000000000000" pitchFamily="2" charset="2"/>
              <a:buChar char="ü"/>
            </a:pPr>
            <a:r>
              <a:rPr lang="en-US" sz="2800" dirty="0"/>
              <a:t>Selects topics &amp; conducts investigations</a:t>
            </a:r>
          </a:p>
          <a:p>
            <a:pPr lvl="0" algn="l" rtl="0">
              <a:spcBef>
                <a:spcPts val="600"/>
              </a:spcBef>
              <a:spcAft>
                <a:spcPts val="0"/>
              </a:spcAft>
              <a:buSzPts val="2000"/>
              <a:buFont typeface="Wingdings" panose="05000000000000000000" pitchFamily="2" charset="2"/>
              <a:buChar char="ü"/>
            </a:pPr>
            <a:r>
              <a:rPr lang="en-US" sz="2800" dirty="0"/>
              <a:t>Writes &amp; issues reports</a:t>
            </a:r>
          </a:p>
          <a:p>
            <a:pPr lvl="0" algn="l" rtl="0">
              <a:spcBef>
                <a:spcPts val="600"/>
              </a:spcBef>
              <a:spcAft>
                <a:spcPts val="0"/>
              </a:spcAft>
              <a:buSzPts val="2000"/>
              <a:buFont typeface="Wingdings" panose="05000000000000000000" pitchFamily="2" charset="2"/>
              <a:buChar char="ü"/>
            </a:pPr>
            <a:r>
              <a:rPr lang="en-US" sz="2800" dirty="0"/>
              <a:t>Receives report responses</a:t>
            </a:r>
            <a:endParaRPr sz="2800" dirty="0"/>
          </a:p>
        </p:txBody>
      </p:sp>
      <p:sp>
        <p:nvSpPr>
          <p:cNvPr id="132" name="Google Shape;132;p24"/>
          <p:cNvSpPr txBox="1">
            <a:spLocks noGrp="1"/>
          </p:cNvSpPr>
          <p:nvPr>
            <p:ph type="sldNum" idx="12"/>
          </p:nvPr>
        </p:nvSpPr>
        <p:spPr>
          <a:xfrm>
            <a:off x="8556775" y="4777350"/>
            <a:ext cx="548700" cy="290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dirty="0"/>
          </a:p>
        </p:txBody>
      </p:sp>
      <p:pic>
        <p:nvPicPr>
          <p:cNvPr id="3" name="Picture 2" descr="A drawing of a cartoon character&#10;&#10;Description automatically generated">
            <a:extLst>
              <a:ext uri="{FF2B5EF4-FFF2-40B4-BE49-F238E27FC236}">
                <a16:creationId xmlns:a16="http://schemas.microsoft.com/office/drawing/2014/main" id="{263599E8-23A8-46FF-B2CE-CBE0ABA7956B}"/>
              </a:ext>
            </a:extLst>
          </p:cNvPr>
          <p:cNvPicPr>
            <a:picLocks noChangeAspect="1"/>
          </p:cNvPicPr>
          <p:nvPr/>
        </p:nvPicPr>
        <p:blipFill>
          <a:blip r:embed="rId3"/>
          <a:stretch>
            <a:fillRect/>
          </a:stretch>
        </p:blipFill>
        <p:spPr>
          <a:xfrm>
            <a:off x="6855658" y="186927"/>
            <a:ext cx="1701117" cy="12701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457200" y="206498"/>
            <a:ext cx="8229600" cy="144346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400" dirty="0">
                <a:solidFill>
                  <a:schemeClr val="accent4"/>
                </a:solidFill>
              </a:rPr>
              <a:t> </a:t>
            </a:r>
            <a:r>
              <a:rPr lang="en-US" sz="4400" dirty="0">
                <a:solidFill>
                  <a:schemeClr val="bg1"/>
                </a:solidFill>
              </a:rPr>
              <a:t>Receives </a:t>
            </a:r>
            <a:r>
              <a:rPr lang="en-US" sz="4400" dirty="0">
                <a:solidFill>
                  <a:srgbClr val="FFC000"/>
                </a:solidFill>
              </a:rPr>
              <a:t>Training</a:t>
            </a:r>
            <a:endParaRPr sz="4800" dirty="0">
              <a:solidFill>
                <a:srgbClr val="FFC000"/>
              </a:solidFill>
            </a:endParaRPr>
          </a:p>
        </p:txBody>
      </p:sp>
      <p:sp>
        <p:nvSpPr>
          <p:cNvPr id="131" name="Google Shape;131;p24"/>
          <p:cNvSpPr txBox="1">
            <a:spLocks noGrp="1"/>
          </p:cNvSpPr>
          <p:nvPr>
            <p:ph type="body" idx="1"/>
          </p:nvPr>
        </p:nvSpPr>
        <p:spPr>
          <a:xfrm>
            <a:off x="536575" y="1597819"/>
            <a:ext cx="8020200" cy="2815200"/>
          </a:xfrm>
          <a:prstGeom prst="rect">
            <a:avLst/>
          </a:prstGeom>
        </p:spPr>
        <p:txBody>
          <a:bodyPr spcFirstLastPara="1" wrap="square" lIns="91425" tIns="91425" rIns="91425" bIns="91425" anchor="t" anchorCtr="0">
            <a:noAutofit/>
          </a:bodyPr>
          <a:lstStyle/>
          <a:p>
            <a:pPr lvl="0" algn="l" rtl="0">
              <a:spcBef>
                <a:spcPts val="600"/>
              </a:spcBef>
              <a:spcAft>
                <a:spcPts val="0"/>
              </a:spcAft>
              <a:buSzPts val="2000"/>
              <a:buFont typeface="Wingdings" panose="05000000000000000000" pitchFamily="2" charset="2"/>
              <a:buChar char="ü"/>
            </a:pPr>
            <a:r>
              <a:rPr lang="en-US" sz="2800" dirty="0"/>
              <a:t>California Grand Jurors’ Association</a:t>
            </a:r>
          </a:p>
          <a:p>
            <a:pPr lvl="1">
              <a:spcBef>
                <a:spcPts val="600"/>
              </a:spcBef>
              <a:buFont typeface="Wingdings" panose="05000000000000000000" pitchFamily="2" charset="2"/>
              <a:buChar char="ü"/>
            </a:pPr>
            <a:r>
              <a:rPr lang="en-US" sz="2800" dirty="0"/>
              <a:t>Grand Jury law</a:t>
            </a:r>
          </a:p>
          <a:p>
            <a:pPr lvl="1">
              <a:spcBef>
                <a:spcPts val="600"/>
              </a:spcBef>
              <a:buFont typeface="Wingdings" panose="05000000000000000000" pitchFamily="2" charset="2"/>
              <a:buChar char="ü"/>
            </a:pPr>
            <a:r>
              <a:rPr lang="en-US" sz="2800" dirty="0"/>
              <a:t>Local governments</a:t>
            </a:r>
          </a:p>
          <a:p>
            <a:pPr lvl="1">
              <a:spcBef>
                <a:spcPts val="600"/>
              </a:spcBef>
              <a:buFont typeface="Wingdings" panose="05000000000000000000" pitchFamily="2" charset="2"/>
              <a:buChar char="ü"/>
            </a:pPr>
            <a:r>
              <a:rPr lang="en-US" sz="2800" dirty="0"/>
              <a:t>Legal topics</a:t>
            </a:r>
            <a:endParaRPr lang="en-US" sz="3200" dirty="0"/>
          </a:p>
          <a:p>
            <a:pPr lvl="1">
              <a:spcBef>
                <a:spcPts val="600"/>
              </a:spcBef>
              <a:buFont typeface="Wingdings" panose="05000000000000000000" pitchFamily="2" charset="2"/>
              <a:buChar char="ü"/>
            </a:pPr>
            <a:r>
              <a:rPr lang="en-US" sz="3200" dirty="0"/>
              <a:t>Investigations, interviews &amp; reports</a:t>
            </a:r>
            <a:endParaRPr lang="en-US" sz="2800" dirty="0"/>
          </a:p>
        </p:txBody>
      </p:sp>
      <p:sp>
        <p:nvSpPr>
          <p:cNvPr id="132" name="Google Shape;132;p24"/>
          <p:cNvSpPr txBox="1">
            <a:spLocks noGrp="1"/>
          </p:cNvSpPr>
          <p:nvPr>
            <p:ph type="sldNum" idx="12"/>
          </p:nvPr>
        </p:nvSpPr>
        <p:spPr>
          <a:xfrm>
            <a:off x="8556775" y="4777350"/>
            <a:ext cx="548700" cy="290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dirty="0"/>
          </a:p>
        </p:txBody>
      </p:sp>
      <p:pic>
        <p:nvPicPr>
          <p:cNvPr id="3" name="Picture 2" descr="A drawing of a cartoon character&#10;&#10;Description automatically generated">
            <a:extLst>
              <a:ext uri="{FF2B5EF4-FFF2-40B4-BE49-F238E27FC236}">
                <a16:creationId xmlns:a16="http://schemas.microsoft.com/office/drawing/2014/main" id="{263599E8-23A8-46FF-B2CE-CBE0ABA7956B}"/>
              </a:ext>
            </a:extLst>
          </p:cNvPr>
          <p:cNvPicPr>
            <a:picLocks noChangeAspect="1"/>
          </p:cNvPicPr>
          <p:nvPr/>
        </p:nvPicPr>
        <p:blipFill>
          <a:blip r:embed="rId3"/>
          <a:stretch>
            <a:fillRect/>
          </a:stretch>
        </p:blipFill>
        <p:spPr>
          <a:xfrm>
            <a:off x="6855658" y="186927"/>
            <a:ext cx="1959428" cy="1463040"/>
          </a:xfrm>
          <a:prstGeom prst="rect">
            <a:avLst/>
          </a:prstGeom>
        </p:spPr>
      </p:pic>
    </p:spTree>
    <p:extLst>
      <p:ext uri="{BB962C8B-B14F-4D97-AF65-F5344CB8AC3E}">
        <p14:creationId xmlns:p14="http://schemas.microsoft.com/office/powerpoint/2010/main" val="2514574743"/>
      </p:ext>
    </p:extLst>
  </p:cSld>
  <p:clrMapOvr>
    <a:masterClrMapping/>
  </p:clrMapOvr>
  <mc:AlternateContent xmlns:mc="http://schemas.openxmlformats.org/markup-compatibility/2006" xmlns:p14="http://schemas.microsoft.com/office/powerpoint/2010/main">
    <mc:Choice Requires="p14">
      <p:transition spd="slow" p14:dur="25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457200" y="206498"/>
            <a:ext cx="8229600" cy="144346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400" dirty="0">
                <a:solidFill>
                  <a:schemeClr val="accent4"/>
                </a:solidFill>
              </a:rPr>
              <a:t> </a:t>
            </a:r>
            <a:r>
              <a:rPr lang="en-US" sz="4400" dirty="0">
                <a:solidFill>
                  <a:schemeClr val="bg1"/>
                </a:solidFill>
              </a:rPr>
              <a:t>Gets </a:t>
            </a:r>
            <a:r>
              <a:rPr lang="en-US" sz="4400" dirty="0">
                <a:solidFill>
                  <a:srgbClr val="FFC000"/>
                </a:solidFill>
              </a:rPr>
              <a:t>Organized</a:t>
            </a:r>
            <a:endParaRPr sz="4800" dirty="0">
              <a:solidFill>
                <a:srgbClr val="FFC000"/>
              </a:solidFill>
            </a:endParaRPr>
          </a:p>
        </p:txBody>
      </p:sp>
      <p:sp>
        <p:nvSpPr>
          <p:cNvPr id="131" name="Google Shape;131;p24"/>
          <p:cNvSpPr txBox="1">
            <a:spLocks noGrp="1"/>
          </p:cNvSpPr>
          <p:nvPr>
            <p:ph type="body" idx="1"/>
          </p:nvPr>
        </p:nvSpPr>
        <p:spPr>
          <a:xfrm>
            <a:off x="536575" y="1597819"/>
            <a:ext cx="8020200" cy="2815200"/>
          </a:xfrm>
          <a:prstGeom prst="rect">
            <a:avLst/>
          </a:prstGeom>
        </p:spPr>
        <p:txBody>
          <a:bodyPr spcFirstLastPara="1" wrap="square" lIns="91425" tIns="91425" rIns="91425" bIns="91425" anchor="t" anchorCtr="0">
            <a:noAutofit/>
          </a:bodyPr>
          <a:lstStyle/>
          <a:p>
            <a:pPr lvl="0" algn="l" rtl="0">
              <a:spcBef>
                <a:spcPts val="600"/>
              </a:spcBef>
              <a:spcAft>
                <a:spcPts val="0"/>
              </a:spcAft>
              <a:buSzPts val="2000"/>
              <a:buFont typeface="Wingdings" panose="05000000000000000000" pitchFamily="2" charset="2"/>
              <a:buChar char="ü"/>
            </a:pPr>
            <a:r>
              <a:rPr lang="en-US" sz="3200" dirty="0"/>
              <a:t>Meets with local advisors &amp; officials</a:t>
            </a:r>
          </a:p>
          <a:p>
            <a:pPr lvl="0" algn="l" rtl="0">
              <a:spcBef>
                <a:spcPts val="600"/>
              </a:spcBef>
              <a:spcAft>
                <a:spcPts val="0"/>
              </a:spcAft>
              <a:buSzPts val="2000"/>
              <a:buFont typeface="Wingdings" panose="05000000000000000000" pitchFamily="2" charset="2"/>
              <a:buChar char="ü"/>
            </a:pPr>
            <a:r>
              <a:rPr lang="en-US" sz="3200" dirty="0"/>
              <a:t>Elects officers</a:t>
            </a:r>
          </a:p>
          <a:p>
            <a:pPr lvl="1">
              <a:spcBef>
                <a:spcPts val="600"/>
              </a:spcBef>
              <a:buFont typeface="Wingdings" panose="05000000000000000000" pitchFamily="2" charset="2"/>
              <a:buChar char="ü"/>
            </a:pPr>
            <a:r>
              <a:rPr lang="en-US" sz="3200" dirty="0"/>
              <a:t>Foreperson Pro </a:t>
            </a:r>
            <a:r>
              <a:rPr lang="en-US" sz="3200" dirty="0" err="1"/>
              <a:t>Tem</a:t>
            </a:r>
            <a:r>
              <a:rPr lang="en-US" sz="3200" dirty="0"/>
              <a:t> &amp; Secretary</a:t>
            </a:r>
          </a:p>
          <a:p>
            <a:pPr>
              <a:buFont typeface="Wingdings" panose="05000000000000000000" pitchFamily="2" charset="2"/>
              <a:buChar char="ü"/>
            </a:pPr>
            <a:r>
              <a:rPr lang="en-US" sz="3200" dirty="0"/>
              <a:t>Adopts rules and procedures</a:t>
            </a:r>
          </a:p>
        </p:txBody>
      </p:sp>
      <p:sp>
        <p:nvSpPr>
          <p:cNvPr id="132" name="Google Shape;132;p24"/>
          <p:cNvSpPr txBox="1">
            <a:spLocks noGrp="1"/>
          </p:cNvSpPr>
          <p:nvPr>
            <p:ph type="sldNum" idx="12"/>
          </p:nvPr>
        </p:nvSpPr>
        <p:spPr>
          <a:xfrm>
            <a:off x="8556775" y="4777350"/>
            <a:ext cx="548700" cy="290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dirty="0"/>
          </a:p>
        </p:txBody>
      </p:sp>
      <p:pic>
        <p:nvPicPr>
          <p:cNvPr id="3" name="Picture 2" descr="A drawing of a cartoon character&#10;&#10;Description automatically generated">
            <a:extLst>
              <a:ext uri="{FF2B5EF4-FFF2-40B4-BE49-F238E27FC236}">
                <a16:creationId xmlns:a16="http://schemas.microsoft.com/office/drawing/2014/main" id="{263599E8-23A8-46FF-B2CE-CBE0ABA7956B}"/>
              </a:ext>
            </a:extLst>
          </p:cNvPr>
          <p:cNvPicPr>
            <a:picLocks noChangeAspect="1"/>
          </p:cNvPicPr>
          <p:nvPr/>
        </p:nvPicPr>
        <p:blipFill>
          <a:blip r:embed="rId3"/>
          <a:stretch>
            <a:fillRect/>
          </a:stretch>
        </p:blipFill>
        <p:spPr>
          <a:xfrm>
            <a:off x="6855658" y="186927"/>
            <a:ext cx="1959428" cy="1463040"/>
          </a:xfrm>
          <a:prstGeom prst="rect">
            <a:avLst/>
          </a:prstGeom>
        </p:spPr>
      </p:pic>
    </p:spTree>
    <p:extLst>
      <p:ext uri="{BB962C8B-B14F-4D97-AF65-F5344CB8AC3E}">
        <p14:creationId xmlns:p14="http://schemas.microsoft.com/office/powerpoint/2010/main" val="3305211728"/>
      </p:ext>
    </p:extLst>
  </p:cSld>
  <p:clrMapOvr>
    <a:masterClrMapping/>
  </p:clrMapOvr>
  <mc:AlternateContent xmlns:mc="http://schemas.openxmlformats.org/markup-compatibility/2006" xmlns:p14="http://schemas.microsoft.com/office/powerpoint/2010/main">
    <mc:Choice Requires="p14">
      <p:transition spd="slow" p14:dur="25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457200" y="206498"/>
            <a:ext cx="8229600" cy="144346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400" dirty="0">
                <a:solidFill>
                  <a:schemeClr val="accent4"/>
                </a:solidFill>
              </a:rPr>
              <a:t> </a:t>
            </a:r>
            <a:r>
              <a:rPr lang="en-US" sz="4400" dirty="0">
                <a:solidFill>
                  <a:schemeClr val="bg1"/>
                </a:solidFill>
              </a:rPr>
              <a:t>Gets </a:t>
            </a:r>
            <a:r>
              <a:rPr lang="en-US" sz="4400" dirty="0">
                <a:solidFill>
                  <a:srgbClr val="FFC000"/>
                </a:solidFill>
              </a:rPr>
              <a:t>Organized</a:t>
            </a:r>
            <a:endParaRPr sz="4800" dirty="0">
              <a:solidFill>
                <a:srgbClr val="FFC000"/>
              </a:solidFill>
            </a:endParaRPr>
          </a:p>
        </p:txBody>
      </p:sp>
      <p:sp>
        <p:nvSpPr>
          <p:cNvPr id="131" name="Google Shape;131;p24"/>
          <p:cNvSpPr txBox="1">
            <a:spLocks noGrp="1"/>
          </p:cNvSpPr>
          <p:nvPr>
            <p:ph type="body" idx="1"/>
          </p:nvPr>
        </p:nvSpPr>
        <p:spPr>
          <a:xfrm>
            <a:off x="536575" y="1597819"/>
            <a:ext cx="8020200" cy="2815200"/>
          </a:xfrm>
          <a:prstGeom prst="rect">
            <a:avLst/>
          </a:prstGeom>
        </p:spPr>
        <p:txBody>
          <a:bodyPr spcFirstLastPara="1" wrap="square" lIns="91425" tIns="91425" rIns="91425" bIns="91425" anchor="t" anchorCtr="0">
            <a:noAutofit/>
          </a:bodyPr>
          <a:lstStyle/>
          <a:p>
            <a:pPr lvl="0" algn="l" rtl="0">
              <a:spcBef>
                <a:spcPts val="600"/>
              </a:spcBef>
              <a:spcAft>
                <a:spcPts val="0"/>
              </a:spcAft>
              <a:buSzPts val="2000"/>
              <a:buFont typeface="Wingdings" panose="05000000000000000000" pitchFamily="2" charset="2"/>
              <a:buChar char="ü"/>
            </a:pPr>
            <a:r>
              <a:rPr lang="en-US" sz="3200" dirty="0"/>
              <a:t>Forms committees</a:t>
            </a:r>
          </a:p>
          <a:p>
            <a:pPr lvl="1">
              <a:spcBef>
                <a:spcPts val="600"/>
              </a:spcBef>
              <a:buFont typeface="Wingdings" panose="05000000000000000000" pitchFamily="2" charset="2"/>
              <a:buChar char="ü"/>
            </a:pPr>
            <a:r>
              <a:rPr lang="en-US" sz="3200" dirty="0"/>
              <a:t>Investigative – topic or area of government, </a:t>
            </a:r>
            <a:r>
              <a:rPr lang="en-US" sz="3200" dirty="0" err="1"/>
              <a:t>eg.</a:t>
            </a:r>
            <a:r>
              <a:rPr lang="en-US" sz="3200" dirty="0"/>
              <a:t> Special Districts or Fire protection</a:t>
            </a:r>
          </a:p>
          <a:p>
            <a:pPr lvl="1">
              <a:spcBef>
                <a:spcPts val="600"/>
              </a:spcBef>
              <a:buFont typeface="Wingdings" panose="05000000000000000000" pitchFamily="2" charset="2"/>
              <a:buChar char="ü"/>
            </a:pPr>
            <a:r>
              <a:rPr lang="en-US" sz="3200" dirty="0"/>
              <a:t>Administrative – IT, Editorial, Social</a:t>
            </a:r>
          </a:p>
          <a:p>
            <a:pPr marL="101600" indent="0">
              <a:buNone/>
            </a:pPr>
            <a:endParaRPr sz="3200" dirty="0"/>
          </a:p>
        </p:txBody>
      </p:sp>
      <p:sp>
        <p:nvSpPr>
          <p:cNvPr id="132" name="Google Shape;132;p24"/>
          <p:cNvSpPr txBox="1">
            <a:spLocks noGrp="1"/>
          </p:cNvSpPr>
          <p:nvPr>
            <p:ph type="sldNum" idx="12"/>
          </p:nvPr>
        </p:nvSpPr>
        <p:spPr>
          <a:xfrm>
            <a:off x="8556775" y="4777350"/>
            <a:ext cx="548700" cy="290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dirty="0"/>
          </a:p>
        </p:txBody>
      </p:sp>
      <p:pic>
        <p:nvPicPr>
          <p:cNvPr id="3" name="Picture 2" descr="A drawing of a cartoon character&#10;&#10;Description automatically generated">
            <a:extLst>
              <a:ext uri="{FF2B5EF4-FFF2-40B4-BE49-F238E27FC236}">
                <a16:creationId xmlns:a16="http://schemas.microsoft.com/office/drawing/2014/main" id="{263599E8-23A8-46FF-B2CE-CBE0ABA7956B}"/>
              </a:ext>
            </a:extLst>
          </p:cNvPr>
          <p:cNvPicPr>
            <a:picLocks noChangeAspect="1"/>
          </p:cNvPicPr>
          <p:nvPr/>
        </p:nvPicPr>
        <p:blipFill>
          <a:blip r:embed="rId3"/>
          <a:stretch>
            <a:fillRect/>
          </a:stretch>
        </p:blipFill>
        <p:spPr>
          <a:xfrm>
            <a:off x="6855658" y="186927"/>
            <a:ext cx="1959428" cy="1463040"/>
          </a:xfrm>
          <a:prstGeom prst="rect">
            <a:avLst/>
          </a:prstGeom>
        </p:spPr>
      </p:pic>
    </p:spTree>
    <p:extLst>
      <p:ext uri="{BB962C8B-B14F-4D97-AF65-F5344CB8AC3E}">
        <p14:creationId xmlns:p14="http://schemas.microsoft.com/office/powerpoint/2010/main" val="2519521683"/>
      </p:ext>
    </p:extLst>
  </p:cSld>
  <p:clrMapOvr>
    <a:masterClrMapping/>
  </p:clrMapOvr>
  <mc:AlternateContent xmlns:mc="http://schemas.openxmlformats.org/markup-compatibility/2006" xmlns:p14="http://schemas.microsoft.com/office/powerpoint/2010/main">
    <mc:Choice Requires="p14">
      <p:transition spd="slow" p14:dur="25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814B-9AF6-4C8C-85C0-6F6F0D582859}"/>
              </a:ext>
            </a:extLst>
          </p:cNvPr>
          <p:cNvSpPr>
            <a:spLocks noGrp="1"/>
          </p:cNvSpPr>
          <p:nvPr>
            <p:ph type="title"/>
          </p:nvPr>
        </p:nvSpPr>
        <p:spPr/>
        <p:txBody>
          <a:bodyPr/>
          <a:lstStyle/>
          <a:p>
            <a:r>
              <a:rPr lang="en-US" sz="4000" dirty="0"/>
              <a:t>Selects </a:t>
            </a:r>
            <a:r>
              <a:rPr lang="en-US" sz="4000" dirty="0">
                <a:solidFill>
                  <a:srgbClr val="FFC000"/>
                </a:solidFill>
              </a:rPr>
              <a:t>Topics</a:t>
            </a:r>
            <a:r>
              <a:rPr lang="en-US" sz="4000" dirty="0"/>
              <a:t> &amp; Conducts </a:t>
            </a:r>
            <a:r>
              <a:rPr lang="en-US" sz="4000" dirty="0">
                <a:solidFill>
                  <a:schemeClr val="accent4"/>
                </a:solidFill>
              </a:rPr>
              <a:t>Investigations</a:t>
            </a:r>
            <a:endParaRPr lang="en-US" sz="4800" dirty="0">
              <a:solidFill>
                <a:schemeClr val="accent4"/>
              </a:solidFill>
            </a:endParaRPr>
          </a:p>
        </p:txBody>
      </p:sp>
      <p:sp>
        <p:nvSpPr>
          <p:cNvPr id="3" name="Text Placeholder 2">
            <a:extLst>
              <a:ext uri="{FF2B5EF4-FFF2-40B4-BE49-F238E27FC236}">
                <a16:creationId xmlns:a16="http://schemas.microsoft.com/office/drawing/2014/main" id="{6FD54FF1-FF60-4422-B0F9-D84DE9F4AE67}"/>
              </a:ext>
            </a:extLst>
          </p:cNvPr>
          <p:cNvSpPr>
            <a:spLocks noGrp="1"/>
          </p:cNvSpPr>
          <p:nvPr>
            <p:ph type="body" idx="1"/>
          </p:nvPr>
        </p:nvSpPr>
        <p:spPr>
          <a:xfrm>
            <a:off x="536575" y="1466457"/>
            <a:ext cx="8020200" cy="2815200"/>
          </a:xfrm>
        </p:spPr>
        <p:txBody>
          <a:bodyPr/>
          <a:lstStyle/>
          <a:p>
            <a:pPr>
              <a:buFont typeface="Wingdings" panose="05000000000000000000" pitchFamily="2" charset="2"/>
              <a:buChar char="ü"/>
            </a:pPr>
            <a:r>
              <a:rPr lang="en-US" sz="3200" dirty="0"/>
              <a:t>Selects topics</a:t>
            </a:r>
          </a:p>
          <a:p>
            <a:pPr lvl="1">
              <a:buFont typeface="Wingdings" panose="05000000000000000000" pitchFamily="2" charset="2"/>
              <a:buChar char="ü"/>
            </a:pPr>
            <a:r>
              <a:rPr lang="en-US" sz="3200" dirty="0"/>
              <a:t>Citizen complaints, response to previous jury’s report, hot news topics </a:t>
            </a:r>
          </a:p>
          <a:p>
            <a:pPr>
              <a:buFont typeface="Wingdings" panose="05000000000000000000" pitchFamily="2" charset="2"/>
              <a:buChar char="ü"/>
            </a:pPr>
            <a:r>
              <a:rPr lang="en-US" sz="3200" dirty="0"/>
              <a:t>Gets supermajority (12) approval</a:t>
            </a:r>
          </a:p>
          <a:p>
            <a:pPr>
              <a:buFont typeface="Wingdings" panose="05000000000000000000" pitchFamily="2" charset="2"/>
              <a:buChar char="ü"/>
            </a:pPr>
            <a:endParaRPr lang="en-US" sz="3200" dirty="0"/>
          </a:p>
        </p:txBody>
      </p:sp>
      <p:sp>
        <p:nvSpPr>
          <p:cNvPr id="4" name="Slide Number Placeholder 3">
            <a:extLst>
              <a:ext uri="{FF2B5EF4-FFF2-40B4-BE49-F238E27FC236}">
                <a16:creationId xmlns:a16="http://schemas.microsoft.com/office/drawing/2014/main" id="{5C93755D-D72C-4BD6-8D53-B3978C4FC5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pic>
        <p:nvPicPr>
          <p:cNvPr id="6" name="Picture 5" descr="A picture containing mirror&#10;&#10;Description automatically generated">
            <a:extLst>
              <a:ext uri="{FF2B5EF4-FFF2-40B4-BE49-F238E27FC236}">
                <a16:creationId xmlns:a16="http://schemas.microsoft.com/office/drawing/2014/main" id="{6BC5D890-064C-4FCB-A756-19B3CC55662E}"/>
              </a:ext>
            </a:extLst>
          </p:cNvPr>
          <p:cNvPicPr>
            <a:picLocks noChangeAspect="1"/>
          </p:cNvPicPr>
          <p:nvPr/>
        </p:nvPicPr>
        <p:blipFill>
          <a:blip r:embed="rId3"/>
          <a:stretch>
            <a:fillRect/>
          </a:stretch>
        </p:blipFill>
        <p:spPr>
          <a:xfrm>
            <a:off x="7431723" y="3391800"/>
            <a:ext cx="1412753" cy="1304080"/>
          </a:xfrm>
          <a:prstGeom prst="rect">
            <a:avLst/>
          </a:prstGeom>
        </p:spPr>
      </p:pic>
    </p:spTree>
    <p:extLst>
      <p:ext uri="{BB962C8B-B14F-4D97-AF65-F5344CB8AC3E}">
        <p14:creationId xmlns:p14="http://schemas.microsoft.com/office/powerpoint/2010/main" val="1639842125"/>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814B-9AF6-4C8C-85C0-6F6F0D582859}"/>
              </a:ext>
            </a:extLst>
          </p:cNvPr>
          <p:cNvSpPr>
            <a:spLocks noGrp="1"/>
          </p:cNvSpPr>
          <p:nvPr>
            <p:ph type="title"/>
          </p:nvPr>
        </p:nvSpPr>
        <p:spPr/>
        <p:txBody>
          <a:bodyPr/>
          <a:lstStyle/>
          <a:p>
            <a:r>
              <a:rPr lang="en-US" sz="4000" dirty="0"/>
              <a:t>Selects </a:t>
            </a:r>
            <a:r>
              <a:rPr lang="en-US" sz="4000" dirty="0">
                <a:solidFill>
                  <a:srgbClr val="FFC000"/>
                </a:solidFill>
              </a:rPr>
              <a:t>Topics</a:t>
            </a:r>
            <a:r>
              <a:rPr lang="en-US" sz="4000" dirty="0"/>
              <a:t> &amp; Conducts </a:t>
            </a:r>
            <a:r>
              <a:rPr lang="en-US" sz="4000" dirty="0">
                <a:solidFill>
                  <a:schemeClr val="accent4"/>
                </a:solidFill>
              </a:rPr>
              <a:t>Investigations</a:t>
            </a:r>
            <a:endParaRPr lang="en-US" sz="4800" dirty="0">
              <a:solidFill>
                <a:schemeClr val="accent4"/>
              </a:solidFill>
            </a:endParaRPr>
          </a:p>
        </p:txBody>
      </p:sp>
      <p:sp>
        <p:nvSpPr>
          <p:cNvPr id="3" name="Text Placeholder 2">
            <a:extLst>
              <a:ext uri="{FF2B5EF4-FFF2-40B4-BE49-F238E27FC236}">
                <a16:creationId xmlns:a16="http://schemas.microsoft.com/office/drawing/2014/main" id="{6FD54FF1-FF60-4422-B0F9-D84DE9F4AE67}"/>
              </a:ext>
            </a:extLst>
          </p:cNvPr>
          <p:cNvSpPr>
            <a:spLocks noGrp="1"/>
          </p:cNvSpPr>
          <p:nvPr>
            <p:ph type="body" idx="1"/>
          </p:nvPr>
        </p:nvSpPr>
        <p:spPr>
          <a:xfrm>
            <a:off x="536575" y="1466457"/>
            <a:ext cx="8020200" cy="2815200"/>
          </a:xfrm>
        </p:spPr>
        <p:txBody>
          <a:bodyPr/>
          <a:lstStyle/>
          <a:p>
            <a:pPr>
              <a:buFont typeface="Wingdings" panose="05000000000000000000" pitchFamily="2" charset="2"/>
              <a:buChar char="ü"/>
            </a:pPr>
            <a:r>
              <a:rPr lang="en-US" sz="3200" dirty="0"/>
              <a:t>Conducts Investigation</a:t>
            </a:r>
          </a:p>
          <a:p>
            <a:pPr lvl="1">
              <a:buFont typeface="Wingdings" panose="05000000000000000000" pitchFamily="2" charset="2"/>
              <a:buChar char="ü"/>
            </a:pPr>
            <a:r>
              <a:rPr lang="en-US" sz="3200" dirty="0"/>
              <a:t>Research facts and conduct interviews</a:t>
            </a:r>
          </a:p>
          <a:p>
            <a:pPr lvl="2">
              <a:buFont typeface="Wingdings" panose="05000000000000000000" pitchFamily="2" charset="2"/>
              <a:buChar char="ü"/>
            </a:pPr>
            <a:r>
              <a:rPr lang="en-US" sz="3200" dirty="0"/>
              <a:t>Rule of two</a:t>
            </a:r>
          </a:p>
          <a:p>
            <a:pPr lvl="1">
              <a:buFont typeface="Wingdings" panose="05000000000000000000" pitchFamily="2" charset="2"/>
              <a:buChar char="ü"/>
            </a:pPr>
            <a:r>
              <a:rPr lang="en-US" sz="3200" dirty="0"/>
              <a:t>Formulate findings &amp; recommendations</a:t>
            </a:r>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p:txBody>
      </p:sp>
      <p:sp>
        <p:nvSpPr>
          <p:cNvPr id="4" name="Slide Number Placeholder 3">
            <a:extLst>
              <a:ext uri="{FF2B5EF4-FFF2-40B4-BE49-F238E27FC236}">
                <a16:creationId xmlns:a16="http://schemas.microsoft.com/office/drawing/2014/main" id="{5C93755D-D72C-4BD6-8D53-B3978C4FC5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pic>
        <p:nvPicPr>
          <p:cNvPr id="6" name="Picture 5" descr="A picture containing mirror&#10;&#10;Description automatically generated">
            <a:extLst>
              <a:ext uri="{FF2B5EF4-FFF2-40B4-BE49-F238E27FC236}">
                <a16:creationId xmlns:a16="http://schemas.microsoft.com/office/drawing/2014/main" id="{6BC5D890-064C-4FCB-A756-19B3CC55662E}"/>
              </a:ext>
            </a:extLst>
          </p:cNvPr>
          <p:cNvPicPr>
            <a:picLocks noChangeAspect="1"/>
          </p:cNvPicPr>
          <p:nvPr/>
        </p:nvPicPr>
        <p:blipFill>
          <a:blip r:embed="rId3"/>
          <a:stretch>
            <a:fillRect/>
          </a:stretch>
        </p:blipFill>
        <p:spPr>
          <a:xfrm>
            <a:off x="7431723" y="3391800"/>
            <a:ext cx="1412753" cy="1304080"/>
          </a:xfrm>
          <a:prstGeom prst="rect">
            <a:avLst/>
          </a:prstGeom>
        </p:spPr>
      </p:pic>
    </p:spTree>
    <p:extLst>
      <p:ext uri="{BB962C8B-B14F-4D97-AF65-F5344CB8AC3E}">
        <p14:creationId xmlns:p14="http://schemas.microsoft.com/office/powerpoint/2010/main" val="3201606385"/>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814B-9AF6-4C8C-85C0-6F6F0D582859}"/>
              </a:ext>
            </a:extLst>
          </p:cNvPr>
          <p:cNvSpPr>
            <a:spLocks noGrp="1"/>
          </p:cNvSpPr>
          <p:nvPr>
            <p:ph type="title"/>
          </p:nvPr>
        </p:nvSpPr>
        <p:spPr/>
        <p:txBody>
          <a:bodyPr/>
          <a:lstStyle/>
          <a:p>
            <a:r>
              <a:rPr lang="en-US" sz="4000" dirty="0"/>
              <a:t>Writes &amp; Issues </a:t>
            </a:r>
            <a:r>
              <a:rPr lang="en-US" sz="4000" dirty="0">
                <a:solidFill>
                  <a:schemeClr val="accent4"/>
                </a:solidFill>
              </a:rPr>
              <a:t>Reports</a:t>
            </a:r>
            <a:endParaRPr lang="en-US" sz="4800" dirty="0">
              <a:solidFill>
                <a:schemeClr val="accent4"/>
              </a:solidFill>
            </a:endParaRPr>
          </a:p>
        </p:txBody>
      </p:sp>
      <p:sp>
        <p:nvSpPr>
          <p:cNvPr id="3" name="Text Placeholder 2">
            <a:extLst>
              <a:ext uri="{FF2B5EF4-FFF2-40B4-BE49-F238E27FC236}">
                <a16:creationId xmlns:a16="http://schemas.microsoft.com/office/drawing/2014/main" id="{6FD54FF1-FF60-4422-B0F9-D84DE9F4AE67}"/>
              </a:ext>
            </a:extLst>
          </p:cNvPr>
          <p:cNvSpPr>
            <a:spLocks noGrp="1"/>
          </p:cNvSpPr>
          <p:nvPr>
            <p:ph type="body" idx="1"/>
          </p:nvPr>
        </p:nvSpPr>
        <p:spPr>
          <a:xfrm>
            <a:off x="536575" y="1466457"/>
            <a:ext cx="8020200" cy="2815200"/>
          </a:xfrm>
        </p:spPr>
        <p:txBody>
          <a:bodyPr/>
          <a:lstStyle/>
          <a:p>
            <a:pPr>
              <a:buFont typeface="Wingdings" panose="05000000000000000000" pitchFamily="2" charset="2"/>
              <a:buChar char="ü"/>
            </a:pPr>
            <a:r>
              <a:rPr lang="en-US" sz="3200" dirty="0"/>
              <a:t>Drafts reports</a:t>
            </a:r>
          </a:p>
          <a:p>
            <a:pPr lvl="1">
              <a:buFont typeface="Wingdings" panose="05000000000000000000" pitchFamily="2" charset="2"/>
              <a:buChar char="ü"/>
            </a:pPr>
            <a:r>
              <a:rPr lang="en-US" sz="3200" dirty="0"/>
              <a:t>Investigation committee</a:t>
            </a:r>
          </a:p>
          <a:p>
            <a:pPr>
              <a:buFont typeface="Wingdings" panose="05000000000000000000" pitchFamily="2" charset="2"/>
              <a:buChar char="ü"/>
            </a:pPr>
            <a:r>
              <a:rPr lang="en-US" sz="3200" dirty="0"/>
              <a:t>Gets approval of jury </a:t>
            </a:r>
          </a:p>
          <a:p>
            <a:pPr lvl="1">
              <a:buFont typeface="Wingdings" panose="05000000000000000000" pitchFamily="2" charset="2"/>
              <a:buChar char="ü"/>
            </a:pPr>
            <a:r>
              <a:rPr lang="en-US" sz="3200" dirty="0"/>
              <a:t>Supermajority (12 jurors)</a:t>
            </a:r>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p:txBody>
      </p:sp>
      <p:sp>
        <p:nvSpPr>
          <p:cNvPr id="4" name="Slide Number Placeholder 3">
            <a:extLst>
              <a:ext uri="{FF2B5EF4-FFF2-40B4-BE49-F238E27FC236}">
                <a16:creationId xmlns:a16="http://schemas.microsoft.com/office/drawing/2014/main" id="{5C93755D-D72C-4BD6-8D53-B3978C4FC5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pic>
        <p:nvPicPr>
          <p:cNvPr id="6" name="Picture 5" descr="A picture containing mirror&#10;&#10;Description automatically generated">
            <a:extLst>
              <a:ext uri="{FF2B5EF4-FFF2-40B4-BE49-F238E27FC236}">
                <a16:creationId xmlns:a16="http://schemas.microsoft.com/office/drawing/2014/main" id="{6BC5D890-064C-4FCB-A756-19B3CC55662E}"/>
              </a:ext>
            </a:extLst>
          </p:cNvPr>
          <p:cNvPicPr>
            <a:picLocks noChangeAspect="1"/>
          </p:cNvPicPr>
          <p:nvPr/>
        </p:nvPicPr>
        <p:blipFill>
          <a:blip r:embed="rId3"/>
          <a:stretch>
            <a:fillRect/>
          </a:stretch>
        </p:blipFill>
        <p:spPr>
          <a:xfrm>
            <a:off x="7431723" y="3391800"/>
            <a:ext cx="1412753" cy="1304080"/>
          </a:xfrm>
          <a:prstGeom prst="rect">
            <a:avLst/>
          </a:prstGeom>
        </p:spPr>
      </p:pic>
    </p:spTree>
    <p:extLst>
      <p:ext uri="{BB962C8B-B14F-4D97-AF65-F5344CB8AC3E}">
        <p14:creationId xmlns:p14="http://schemas.microsoft.com/office/powerpoint/2010/main" val="1587743987"/>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814B-9AF6-4C8C-85C0-6F6F0D582859}"/>
              </a:ext>
            </a:extLst>
          </p:cNvPr>
          <p:cNvSpPr>
            <a:spLocks noGrp="1"/>
          </p:cNvSpPr>
          <p:nvPr>
            <p:ph type="title"/>
          </p:nvPr>
        </p:nvSpPr>
        <p:spPr/>
        <p:txBody>
          <a:bodyPr/>
          <a:lstStyle/>
          <a:p>
            <a:r>
              <a:rPr lang="en-US" sz="4000" dirty="0"/>
              <a:t>Writes &amp; Issues </a:t>
            </a:r>
            <a:r>
              <a:rPr lang="en-US" sz="4000" dirty="0">
                <a:solidFill>
                  <a:schemeClr val="accent4"/>
                </a:solidFill>
              </a:rPr>
              <a:t>Reports</a:t>
            </a:r>
            <a:endParaRPr lang="en-US" sz="4800" dirty="0">
              <a:solidFill>
                <a:schemeClr val="accent4"/>
              </a:solidFill>
            </a:endParaRPr>
          </a:p>
        </p:txBody>
      </p:sp>
      <p:sp>
        <p:nvSpPr>
          <p:cNvPr id="3" name="Text Placeholder 2">
            <a:extLst>
              <a:ext uri="{FF2B5EF4-FFF2-40B4-BE49-F238E27FC236}">
                <a16:creationId xmlns:a16="http://schemas.microsoft.com/office/drawing/2014/main" id="{6FD54FF1-FF60-4422-B0F9-D84DE9F4AE67}"/>
              </a:ext>
            </a:extLst>
          </p:cNvPr>
          <p:cNvSpPr>
            <a:spLocks noGrp="1"/>
          </p:cNvSpPr>
          <p:nvPr>
            <p:ph type="body" idx="1"/>
          </p:nvPr>
        </p:nvSpPr>
        <p:spPr>
          <a:xfrm>
            <a:off x="536575" y="1466457"/>
            <a:ext cx="8020200" cy="2815200"/>
          </a:xfrm>
        </p:spPr>
        <p:txBody>
          <a:bodyPr/>
          <a:lstStyle/>
          <a:p>
            <a:pPr>
              <a:buFont typeface="Wingdings" panose="05000000000000000000" pitchFamily="2" charset="2"/>
              <a:buChar char="ü"/>
            </a:pPr>
            <a:r>
              <a:rPr lang="en-US" sz="3200" dirty="0"/>
              <a:t>Gets input from legal advisors</a:t>
            </a:r>
          </a:p>
          <a:p>
            <a:pPr lvl="1">
              <a:buFont typeface="Wingdings" panose="05000000000000000000" pitchFamily="2" charset="2"/>
              <a:buChar char="ü"/>
            </a:pPr>
            <a:r>
              <a:rPr lang="en-US" sz="3200" dirty="0"/>
              <a:t>County Counsel &amp; DA</a:t>
            </a:r>
          </a:p>
          <a:p>
            <a:pPr lvl="1">
              <a:buFont typeface="Wingdings" panose="05000000000000000000" pitchFamily="2" charset="2"/>
              <a:buChar char="ü"/>
            </a:pPr>
            <a:r>
              <a:rPr lang="en-US" sz="3200" dirty="0"/>
              <a:t>Calaveras County Counsel</a:t>
            </a:r>
          </a:p>
          <a:p>
            <a:pPr>
              <a:buFont typeface="Wingdings" panose="05000000000000000000" pitchFamily="2" charset="2"/>
              <a:buChar char="ü"/>
            </a:pPr>
            <a:r>
              <a:rPr lang="en-US" sz="3200" dirty="0"/>
              <a:t>Conducts exit interviews</a:t>
            </a:r>
          </a:p>
          <a:p>
            <a:pPr lvl="1">
              <a:buFont typeface="Wingdings" panose="05000000000000000000" pitchFamily="2" charset="2"/>
              <a:buChar char="ü"/>
            </a:pPr>
            <a:r>
              <a:rPr lang="en-US" sz="3200" dirty="0"/>
              <a:t>Confirm findings with agency</a:t>
            </a:r>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a:p>
            <a:pPr lvl="1">
              <a:buFont typeface="Wingdings" panose="05000000000000000000" pitchFamily="2" charset="2"/>
              <a:buChar char="ü"/>
            </a:pPr>
            <a:endParaRPr lang="en-US" sz="3200" dirty="0"/>
          </a:p>
        </p:txBody>
      </p:sp>
      <p:sp>
        <p:nvSpPr>
          <p:cNvPr id="4" name="Slide Number Placeholder 3">
            <a:extLst>
              <a:ext uri="{FF2B5EF4-FFF2-40B4-BE49-F238E27FC236}">
                <a16:creationId xmlns:a16="http://schemas.microsoft.com/office/drawing/2014/main" id="{5C93755D-D72C-4BD6-8D53-B3978C4FC5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pic>
        <p:nvPicPr>
          <p:cNvPr id="7" name="Picture 6" descr="A close up of a sign&#10;&#10;Description automatically generated">
            <a:extLst>
              <a:ext uri="{FF2B5EF4-FFF2-40B4-BE49-F238E27FC236}">
                <a16:creationId xmlns:a16="http://schemas.microsoft.com/office/drawing/2014/main" id="{5BB3EBC0-AB2B-D12F-4EA3-B0A971D1AB28}"/>
              </a:ext>
            </a:extLst>
          </p:cNvPr>
          <p:cNvPicPr>
            <a:picLocks noChangeAspect="1"/>
          </p:cNvPicPr>
          <p:nvPr/>
        </p:nvPicPr>
        <p:blipFill>
          <a:blip r:embed="rId3"/>
          <a:stretch>
            <a:fillRect/>
          </a:stretch>
        </p:blipFill>
        <p:spPr>
          <a:xfrm>
            <a:off x="7016031" y="1101777"/>
            <a:ext cx="1990711" cy="2743200"/>
          </a:xfrm>
          <a:prstGeom prst="rect">
            <a:avLst/>
          </a:prstGeom>
        </p:spPr>
      </p:pic>
    </p:spTree>
    <p:extLst>
      <p:ext uri="{BB962C8B-B14F-4D97-AF65-F5344CB8AC3E}">
        <p14:creationId xmlns:p14="http://schemas.microsoft.com/office/powerpoint/2010/main" val="4100505250"/>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theme/theme1.xml><?xml version="1.0" encoding="utf-8"?>
<a:theme xmlns:a="http://schemas.openxmlformats.org/drawingml/2006/main" name="Mercutio template">
  <a:themeElements>
    <a:clrScheme name="Custom 347">
      <a:dk1>
        <a:srgbClr val="000000"/>
      </a:dk1>
      <a:lt1>
        <a:srgbClr val="FFFFFF"/>
      </a:lt1>
      <a:dk2>
        <a:srgbClr val="666666"/>
      </a:dk2>
      <a:lt2>
        <a:srgbClr val="EFEFEF"/>
      </a:lt2>
      <a:accent1>
        <a:srgbClr val="45AFDC"/>
      </a:accent1>
      <a:accent2>
        <a:srgbClr val="1D98C7"/>
      </a:accent2>
      <a:accent3>
        <a:srgbClr val="ED9E46"/>
      </a:accent3>
      <a:accent4>
        <a:srgbClr val="FFC800"/>
      </a:accent4>
      <a:accent5>
        <a:srgbClr val="CCCCCC"/>
      </a:accent5>
      <a:accent6>
        <a:srgbClr val="EFEFEF"/>
      </a:accent6>
      <a:hlink>
        <a:srgbClr val="1D98C7"/>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3827</TotalTime>
  <Words>1191</Words>
  <Application>Microsoft Office PowerPoint</Application>
  <PresentationFormat>On-screen Show (16:9)</PresentationFormat>
  <Paragraphs>145</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Montserrat</vt:lpstr>
      <vt:lpstr>Open Sans</vt:lpstr>
      <vt:lpstr>Times New Roman</vt:lpstr>
      <vt:lpstr>Wingdings</vt:lpstr>
      <vt:lpstr>Mercutio template</vt:lpstr>
      <vt:lpstr>Tuolumne County Civil Grand Jury</vt:lpstr>
      <vt:lpstr>How does the jury do its job?</vt:lpstr>
      <vt:lpstr> Receives Training</vt:lpstr>
      <vt:lpstr> Gets Organized</vt:lpstr>
      <vt:lpstr> Gets Organized</vt:lpstr>
      <vt:lpstr>Selects Topics &amp; Conducts Investigations</vt:lpstr>
      <vt:lpstr>Selects Topics &amp; Conducts Investigations</vt:lpstr>
      <vt:lpstr>Writes &amp; Issues Reports</vt:lpstr>
      <vt:lpstr>Writes &amp; Issues Reports</vt:lpstr>
      <vt:lpstr>Writes &amp; Issues Reports</vt:lpstr>
      <vt:lpstr>Receives Report Responses</vt:lpstr>
      <vt:lpstr>Receives Report Responses</vt:lpstr>
      <vt:lpstr>How to support GJ?</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Mateo County Civil Grand Jury</dc:title>
  <dc:creator>John McDowell</dc:creator>
  <cp:lastModifiedBy>Alicia Bergmann</cp:lastModifiedBy>
  <cp:revision>22</cp:revision>
  <cp:lastPrinted>2022-06-27T23:09:54Z</cp:lastPrinted>
  <dcterms:modified xsi:type="dcterms:W3CDTF">2022-07-06T19:44:22Z</dcterms:modified>
</cp:coreProperties>
</file>