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797" r:id="rId1"/>
  </p:sldMasterIdLst>
  <p:notesMasterIdLst>
    <p:notesMasterId r:id="rId8"/>
  </p:notesMasterIdLst>
  <p:sldIdLst>
    <p:sldId id="256" r:id="rId2"/>
    <p:sldId id="261" r:id="rId3"/>
    <p:sldId id="259" r:id="rId4"/>
    <p:sldId id="257" r:id="rId5"/>
    <p:sldId id="262"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6969" autoAdjust="0"/>
    <p:restoredTop sz="94660"/>
  </p:normalViewPr>
  <p:slideViewPr>
    <p:cSldViewPr snapToGrid="0">
      <p:cViewPr varScale="1">
        <p:scale>
          <a:sx n="89" d="100"/>
          <a:sy n="89" d="100"/>
        </p:scale>
        <p:origin x="120" y="366"/>
      </p:cViewPr>
      <p:guideLst/>
    </p:cSldViewPr>
  </p:slideViewPr>
  <p:notesTextViewPr>
    <p:cViewPr>
      <p:scale>
        <a:sx n="1" d="1"/>
        <a:sy n="1" d="1"/>
      </p:scale>
      <p:origin x="0" y="0"/>
    </p:cViewPr>
  </p:notesTextViewPr>
  <p:notesViewPr>
    <p:cSldViewPr snapToGrid="0">
      <p:cViewPr varScale="1">
        <p:scale>
          <a:sx n="77" d="100"/>
          <a:sy n="77" d="100"/>
        </p:scale>
        <p:origin x="26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DF0E8D-5C95-457E-AAE6-A707893F8CDC}" type="datetimeFigureOut">
              <a:rPr lang="en-US" smtClean="0"/>
              <a:t>3/21/2022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754614-0E75-4A7F-BA56-AA744437A9F8}" type="slidenum">
              <a:rPr lang="en-US" smtClean="0"/>
              <a:t>‹#›</a:t>
            </a:fld>
            <a:endParaRPr lang="en-US" dirty="0"/>
          </a:p>
        </p:txBody>
      </p:sp>
    </p:spTree>
    <p:extLst>
      <p:ext uri="{BB962C8B-B14F-4D97-AF65-F5344CB8AC3E}">
        <p14:creationId xmlns:p14="http://schemas.microsoft.com/office/powerpoint/2010/main" val="1698368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slo.courts.ca.gov/"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Chair Gibson and other Supervisors for this proclamation recognizing March as Grand Jury Awareness month.  I am Nancy Welts, President of the San Luis Obispo County chapter of the California Grand Juror’s Association.  With me today are members of our association and the current grand jury. </a:t>
            </a:r>
          </a:p>
          <a:p>
            <a:r>
              <a:rPr lang="en-US" dirty="0"/>
              <a:t> (Next slide)</a:t>
            </a:r>
          </a:p>
          <a:p>
            <a:endParaRPr lang="en-US" dirty="0"/>
          </a:p>
        </p:txBody>
      </p:sp>
      <p:sp>
        <p:nvSpPr>
          <p:cNvPr id="4" name="Slide Number Placeholder 3"/>
          <p:cNvSpPr>
            <a:spLocks noGrp="1"/>
          </p:cNvSpPr>
          <p:nvPr>
            <p:ph type="sldNum" sz="quarter" idx="10"/>
          </p:nvPr>
        </p:nvSpPr>
        <p:spPr/>
        <p:txBody>
          <a:bodyPr/>
          <a:lstStyle/>
          <a:p>
            <a:fld id="{64754614-0E75-4A7F-BA56-AA744437A9F8}" type="slidenum">
              <a:rPr lang="en-US" smtClean="0"/>
              <a:t>1</a:t>
            </a:fld>
            <a:endParaRPr lang="en-US" dirty="0"/>
          </a:p>
        </p:txBody>
      </p:sp>
    </p:spTree>
    <p:extLst>
      <p:ext uri="{BB962C8B-B14F-4D97-AF65-F5344CB8AC3E}">
        <p14:creationId xmlns:p14="http://schemas.microsoft.com/office/powerpoint/2010/main" val="19117368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the role of the grand jury? Each county in California empanels a grand jury.  They investigate and report on the operations of local government -a process we refer to as the “watchdog” function. These “watchdog” reports shine a light on what local governmental entities do and how well they do it. These reports contain findings as to any operational problems they have uncovered, and include practical recommendations for solving them.  </a:t>
            </a:r>
          </a:p>
          <a:p>
            <a:endParaRPr lang="en-US" dirty="0"/>
          </a:p>
          <a:p>
            <a:r>
              <a:rPr lang="en-US" dirty="0"/>
              <a:t>(Next slide)</a:t>
            </a:r>
          </a:p>
          <a:p>
            <a:endParaRPr lang="en-US" dirty="0"/>
          </a:p>
        </p:txBody>
      </p:sp>
      <p:sp>
        <p:nvSpPr>
          <p:cNvPr id="4" name="Slide Number Placeholder 3"/>
          <p:cNvSpPr>
            <a:spLocks noGrp="1"/>
          </p:cNvSpPr>
          <p:nvPr>
            <p:ph type="sldNum" sz="quarter" idx="10"/>
          </p:nvPr>
        </p:nvSpPr>
        <p:spPr/>
        <p:txBody>
          <a:bodyPr/>
          <a:lstStyle/>
          <a:p>
            <a:fld id="{64754614-0E75-4A7F-BA56-AA744437A9F8}" type="slidenum">
              <a:rPr lang="en-US" smtClean="0"/>
              <a:t>2</a:t>
            </a:fld>
            <a:endParaRPr lang="en-US" dirty="0"/>
          </a:p>
        </p:txBody>
      </p:sp>
    </p:spTree>
    <p:extLst>
      <p:ext uri="{BB962C8B-B14F-4D97-AF65-F5344CB8AC3E}">
        <p14:creationId xmlns:p14="http://schemas.microsoft.com/office/powerpoint/2010/main" val="6012491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Who is on the grand jury? There are statutory requirements to serve as a grand juror, as shown on this slide.  Grand jurors are agents of change in our county; they bring with them an open mind, a strong work ethic, a broad range of interests, talents, and diverse life experiences.  When I served on my grand jury we had people from various backgrounds- most being retired, but each a story of interest- ranchers, accountants, technicians, teachers, plumbers, homemakers, doctors, lawyers, law enforcement professionals and small business owners.  </a:t>
            </a:r>
          </a:p>
          <a:p>
            <a:endParaRPr lang="en-US" dirty="0"/>
          </a:p>
          <a:p>
            <a:r>
              <a:rPr lang="en-US" dirty="0"/>
              <a:t>(Next slide)</a:t>
            </a:r>
          </a:p>
          <a:p>
            <a:endParaRPr lang="en-US" dirty="0"/>
          </a:p>
        </p:txBody>
      </p:sp>
      <p:sp>
        <p:nvSpPr>
          <p:cNvPr id="4" name="Slide Number Placeholder 3"/>
          <p:cNvSpPr>
            <a:spLocks noGrp="1"/>
          </p:cNvSpPr>
          <p:nvPr>
            <p:ph type="sldNum" sz="quarter" idx="10"/>
          </p:nvPr>
        </p:nvSpPr>
        <p:spPr/>
        <p:txBody>
          <a:bodyPr/>
          <a:lstStyle/>
          <a:p>
            <a:fld id="{64754614-0E75-4A7F-BA56-AA744437A9F8}" type="slidenum">
              <a:rPr lang="en-US" smtClean="0"/>
              <a:t>3</a:t>
            </a:fld>
            <a:endParaRPr lang="en-US" dirty="0"/>
          </a:p>
        </p:txBody>
      </p:sp>
    </p:spTree>
    <p:extLst>
      <p:ext uri="{BB962C8B-B14F-4D97-AF65-F5344CB8AC3E}">
        <p14:creationId xmlns:p14="http://schemas.microsoft.com/office/powerpoint/2010/main" val="41984588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kinds of people make competent grand jurors?  Individuals who can take a careful, unbiased look at the way government works.  Each juror has an equal voice and vote.  Strangers become familiar, and there is a true sense of camaraderie.  They also possess strong personal initiative and the high energy level needed to handle a heavy workload.    </a:t>
            </a:r>
          </a:p>
          <a:p>
            <a:endParaRPr lang="en-US" dirty="0"/>
          </a:p>
          <a:p>
            <a:r>
              <a:rPr lang="en-US" dirty="0"/>
              <a:t>(Next slide)</a:t>
            </a:r>
          </a:p>
          <a:p>
            <a:endParaRPr lang="en-US" dirty="0"/>
          </a:p>
        </p:txBody>
      </p:sp>
      <p:sp>
        <p:nvSpPr>
          <p:cNvPr id="4" name="Slide Number Placeholder 3"/>
          <p:cNvSpPr>
            <a:spLocks noGrp="1"/>
          </p:cNvSpPr>
          <p:nvPr>
            <p:ph type="sldNum" sz="quarter" idx="10"/>
          </p:nvPr>
        </p:nvSpPr>
        <p:spPr/>
        <p:txBody>
          <a:bodyPr/>
          <a:lstStyle/>
          <a:p>
            <a:fld id="{64754614-0E75-4A7F-BA56-AA744437A9F8}" type="slidenum">
              <a:rPr lang="en-US" smtClean="0"/>
              <a:t>4</a:t>
            </a:fld>
            <a:endParaRPr lang="en-US" dirty="0"/>
          </a:p>
        </p:txBody>
      </p:sp>
    </p:spTree>
    <p:extLst>
      <p:ext uri="{BB962C8B-B14F-4D97-AF65-F5344CB8AC3E}">
        <p14:creationId xmlns:p14="http://schemas.microsoft.com/office/powerpoint/2010/main" val="39526163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Evidence gathered in a grand jury investigation remains confidential unless it is included in an authorized final report.  It is through the reporting and response process that problems in governmental operations are brought to public attention.  When public entities implement the grand jury’s recommendations, local government operations can be significantly improved. </a:t>
            </a:r>
          </a:p>
          <a:p>
            <a:endParaRPr lang="en-US" dirty="0"/>
          </a:p>
          <a:p>
            <a:r>
              <a:rPr lang="en-US" dirty="0"/>
              <a:t> The influence of the grand jury may be seen in these two examples from recently released reports. One report influenced a city to provide incentives to develop more low-income housing stock; another report help realign spending priorities at a school district to focus more on student needs and less on administration.  </a:t>
            </a:r>
          </a:p>
          <a:p>
            <a:endParaRPr lang="en-US" dirty="0"/>
          </a:p>
          <a:p>
            <a:r>
              <a:rPr lang="en-US" dirty="0"/>
              <a:t>(Next slide)</a:t>
            </a:r>
          </a:p>
          <a:p>
            <a:endParaRPr lang="en-US" dirty="0"/>
          </a:p>
        </p:txBody>
      </p:sp>
      <p:sp>
        <p:nvSpPr>
          <p:cNvPr id="4" name="Slide Number Placeholder 3"/>
          <p:cNvSpPr>
            <a:spLocks noGrp="1"/>
          </p:cNvSpPr>
          <p:nvPr>
            <p:ph type="sldNum" sz="quarter" idx="10"/>
          </p:nvPr>
        </p:nvSpPr>
        <p:spPr/>
        <p:txBody>
          <a:bodyPr/>
          <a:lstStyle/>
          <a:p>
            <a:fld id="{64754614-0E75-4A7F-BA56-AA744437A9F8}" type="slidenum">
              <a:rPr lang="en-US" smtClean="0"/>
              <a:t>5</a:t>
            </a:fld>
            <a:endParaRPr lang="en-US" dirty="0"/>
          </a:p>
        </p:txBody>
      </p:sp>
    </p:spTree>
    <p:extLst>
      <p:ext uri="{BB962C8B-B14F-4D97-AF65-F5344CB8AC3E}">
        <p14:creationId xmlns:p14="http://schemas.microsoft.com/office/powerpoint/2010/main" val="12631070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Applications can be found at the court website at </a:t>
            </a:r>
            <a:r>
              <a:rPr lang="en-US" u="sng" dirty="0">
                <a:hlinkClick r:id="rId3"/>
              </a:rPr>
              <a:t>https://www.slo.courts.ca.gov</a:t>
            </a:r>
            <a:r>
              <a:rPr lang="en-US" dirty="0"/>
              <a:t> and at Jury Services room 224 at the courthouse. </a:t>
            </a:r>
          </a:p>
          <a:p>
            <a:r>
              <a:rPr lang="en-US" dirty="0"/>
              <a:t>The deadline is April 15.   </a:t>
            </a:r>
          </a:p>
          <a:p>
            <a:r>
              <a:rPr lang="en-US" dirty="0"/>
              <a:t>Lastly, I want to thank the Superior Court of Calif., County of San Luis Obispo for their continued support, assistance, and guidance, as we kick of Grand jury awareness month and open recruitment. </a:t>
            </a:r>
          </a:p>
          <a:p>
            <a:r>
              <a:rPr lang="en-US"/>
              <a:t>Thank you. </a:t>
            </a:r>
          </a:p>
          <a:p>
            <a:endParaRPr lang="en-US" dirty="0"/>
          </a:p>
        </p:txBody>
      </p:sp>
      <p:sp>
        <p:nvSpPr>
          <p:cNvPr id="4" name="Slide Number Placeholder 3"/>
          <p:cNvSpPr>
            <a:spLocks noGrp="1"/>
          </p:cNvSpPr>
          <p:nvPr>
            <p:ph type="sldNum" sz="quarter" idx="10"/>
          </p:nvPr>
        </p:nvSpPr>
        <p:spPr/>
        <p:txBody>
          <a:bodyPr/>
          <a:lstStyle/>
          <a:p>
            <a:fld id="{64754614-0E75-4A7F-BA56-AA744437A9F8}" type="slidenum">
              <a:rPr lang="en-US" smtClean="0"/>
              <a:t>6</a:t>
            </a:fld>
            <a:endParaRPr lang="en-US" dirty="0"/>
          </a:p>
        </p:txBody>
      </p:sp>
    </p:spTree>
    <p:extLst>
      <p:ext uri="{BB962C8B-B14F-4D97-AF65-F5344CB8AC3E}">
        <p14:creationId xmlns:p14="http://schemas.microsoft.com/office/powerpoint/2010/main" val="3195598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66560557"/>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59953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12214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798962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735178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07606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3/21/2022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17649539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219030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43587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28799030"/>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3/21/2022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1415842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74175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52614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04284381"/>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3/21/2022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2315258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4777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3/21/2022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652499"/>
      </p:ext>
    </p:extLst>
  </p:cSld>
  <p:clrMap bg1="lt1" tx1="dk1" bg2="lt2" tx2="dk2" accent1="accent1" accent2="accent2" accent3="accent3" accent4="accent4" accent5="accent5" accent6="accent6" hlink="hlink" folHlink="folHlink"/>
  <p:sldLayoutIdLst>
    <p:sldLayoutId id="2147484798" r:id="rId1"/>
    <p:sldLayoutId id="2147484799" r:id="rId2"/>
    <p:sldLayoutId id="2147484800" r:id="rId3"/>
    <p:sldLayoutId id="2147484801" r:id="rId4"/>
    <p:sldLayoutId id="2147484802" r:id="rId5"/>
    <p:sldLayoutId id="2147484803" r:id="rId6"/>
    <p:sldLayoutId id="2147484804" r:id="rId7"/>
    <p:sldLayoutId id="2147484805" r:id="rId8"/>
    <p:sldLayoutId id="2147484806" r:id="rId9"/>
    <p:sldLayoutId id="2147484807" r:id="rId10"/>
    <p:sldLayoutId id="2147484808" r:id="rId11"/>
    <p:sldLayoutId id="2147484809" r:id="rId12"/>
    <p:sldLayoutId id="2147484810" r:id="rId13"/>
    <p:sldLayoutId id="2147484811" r:id="rId14"/>
    <p:sldLayoutId id="2147484812" r:id="rId15"/>
    <p:sldLayoutId id="214748481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36376" y="894917"/>
            <a:ext cx="8880967" cy="2084951"/>
          </a:xfrm>
        </p:spPr>
        <p:txBody>
          <a:bodyPr>
            <a:normAutofit fontScale="90000"/>
          </a:bodyPr>
          <a:lstStyle/>
          <a:p>
            <a:pPr algn="ctr"/>
            <a:r>
              <a:rPr lang="en-US" dirty="0" smtClean="0"/>
              <a:t/>
            </a:r>
            <a:br>
              <a:rPr lang="en-US" dirty="0" smtClean="0"/>
            </a:br>
            <a:r>
              <a:rPr lang="en-US" sz="6600" dirty="0" smtClean="0"/>
              <a:t>Grand Jury </a:t>
            </a:r>
            <a:r>
              <a:rPr lang="en-US" dirty="0" smtClean="0"/>
              <a:t/>
            </a:r>
            <a:br>
              <a:rPr lang="en-US" dirty="0" smtClean="0"/>
            </a:br>
            <a:r>
              <a:rPr lang="en-US" dirty="0" smtClean="0"/>
              <a:t>Awareness Month</a:t>
            </a:r>
            <a:endParaRPr lang="en-US" dirty="0"/>
          </a:p>
        </p:txBody>
      </p:sp>
      <p:sp>
        <p:nvSpPr>
          <p:cNvPr id="3" name="Subtitle 2"/>
          <p:cNvSpPr>
            <a:spLocks noGrp="1"/>
          </p:cNvSpPr>
          <p:nvPr>
            <p:ph type="subTitle" idx="1"/>
          </p:nvPr>
        </p:nvSpPr>
        <p:spPr>
          <a:xfrm>
            <a:off x="1660564" y="4084573"/>
            <a:ext cx="8825658" cy="1880316"/>
          </a:xfrm>
        </p:spPr>
        <p:txBody>
          <a:bodyPr>
            <a:noAutofit/>
          </a:bodyPr>
          <a:lstStyle/>
          <a:p>
            <a:pPr algn="ctr"/>
            <a:r>
              <a:rPr lang="en-US" sz="2800" dirty="0" smtClean="0">
                <a:solidFill>
                  <a:schemeClr val="tx1"/>
                </a:solidFill>
              </a:rPr>
              <a:t>San Luis Obispo County </a:t>
            </a:r>
          </a:p>
          <a:p>
            <a:pPr algn="ctr"/>
            <a:r>
              <a:rPr lang="en-US" sz="2800" dirty="0" smtClean="0">
                <a:solidFill>
                  <a:schemeClr val="tx1"/>
                </a:solidFill>
              </a:rPr>
              <a:t>Board of Supervisors </a:t>
            </a:r>
          </a:p>
          <a:p>
            <a:pPr algn="ctr"/>
            <a:r>
              <a:rPr lang="en-US" sz="2800" dirty="0" smtClean="0">
                <a:solidFill>
                  <a:schemeClr val="tx1"/>
                </a:solidFill>
              </a:rPr>
              <a:t>March 1, 2022</a:t>
            </a:r>
            <a:endParaRPr lang="en-US" sz="2800" dirty="0">
              <a:solidFill>
                <a:schemeClr val="tx1"/>
              </a:solidFill>
            </a:endParaRPr>
          </a:p>
        </p:txBody>
      </p:sp>
    </p:spTree>
    <p:extLst>
      <p:ext uri="{BB962C8B-B14F-4D97-AF65-F5344CB8AC3E}">
        <p14:creationId xmlns:p14="http://schemas.microsoft.com/office/powerpoint/2010/main" val="24920806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989537"/>
          </a:xfrm>
        </p:spPr>
        <p:txBody>
          <a:bodyPr>
            <a:normAutofit/>
          </a:bodyPr>
          <a:lstStyle/>
          <a:p>
            <a:r>
              <a:rPr lang="en-US" dirty="0" smtClean="0"/>
              <a:t>Role of the Grand Jury?</a:t>
            </a:r>
            <a:endParaRPr lang="en-US" dirty="0"/>
          </a:p>
        </p:txBody>
      </p:sp>
      <p:sp>
        <p:nvSpPr>
          <p:cNvPr id="3" name="Content Placeholder 2"/>
          <p:cNvSpPr>
            <a:spLocks noGrp="1"/>
          </p:cNvSpPr>
          <p:nvPr>
            <p:ph idx="1"/>
          </p:nvPr>
        </p:nvSpPr>
        <p:spPr>
          <a:xfrm>
            <a:off x="2377440" y="1477384"/>
            <a:ext cx="9600508" cy="5030992"/>
          </a:xfrm>
        </p:spPr>
        <p:txBody>
          <a:bodyPr>
            <a:normAutofit/>
          </a:bodyPr>
          <a:lstStyle/>
          <a:p>
            <a:pPr>
              <a:lnSpc>
                <a:spcPct val="150000"/>
              </a:lnSpc>
            </a:pPr>
            <a:r>
              <a:rPr lang="en-US" sz="2400" dirty="0"/>
              <a:t>Look into county government, cities, special districts, school districts to ensure that all entities are governed honestly, effectively, and </a:t>
            </a:r>
            <a:r>
              <a:rPr lang="en-US" sz="2400" dirty="0" smtClean="0"/>
              <a:t>efficiently</a:t>
            </a:r>
          </a:p>
          <a:p>
            <a:pPr>
              <a:lnSpc>
                <a:spcPct val="150000"/>
              </a:lnSpc>
            </a:pPr>
            <a:endParaRPr lang="en-US" sz="2400" dirty="0"/>
          </a:p>
          <a:p>
            <a:pPr>
              <a:lnSpc>
                <a:spcPct val="150000"/>
              </a:lnSpc>
            </a:pPr>
            <a:r>
              <a:rPr lang="en-US" sz="2400" dirty="0" smtClean="0"/>
              <a:t>Visit work locations and conduct interviews with those in local government and the people they serve</a:t>
            </a:r>
          </a:p>
          <a:p>
            <a:pPr>
              <a:lnSpc>
                <a:spcPct val="150000"/>
              </a:lnSpc>
            </a:pPr>
            <a:endParaRPr lang="en-US" sz="2400" dirty="0" smtClean="0"/>
          </a:p>
          <a:p>
            <a:pPr>
              <a:lnSpc>
                <a:spcPct val="150000"/>
              </a:lnSpc>
            </a:pPr>
            <a:r>
              <a:rPr lang="en-US" sz="2400" dirty="0" smtClean="0"/>
              <a:t>Publish reports on their findings and recommendations</a:t>
            </a:r>
            <a:endParaRPr lang="en-US" sz="2400" dirty="0"/>
          </a:p>
          <a:p>
            <a:endParaRPr lang="en-US" dirty="0" smtClean="0"/>
          </a:p>
          <a:p>
            <a:endParaRPr lang="en-US" dirty="0" smtClean="0"/>
          </a:p>
          <a:p>
            <a:endParaRPr lang="en-US" dirty="0"/>
          </a:p>
        </p:txBody>
      </p:sp>
    </p:spTree>
    <p:extLst>
      <p:ext uri="{BB962C8B-B14F-4D97-AF65-F5344CB8AC3E}">
        <p14:creationId xmlns:p14="http://schemas.microsoft.com/office/powerpoint/2010/main" val="38475860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Grand Jury Qualifications</a:t>
            </a:r>
            <a:endParaRPr lang="en-US" dirty="0"/>
          </a:p>
        </p:txBody>
      </p:sp>
      <p:sp>
        <p:nvSpPr>
          <p:cNvPr id="3" name="Content Placeholder 2"/>
          <p:cNvSpPr>
            <a:spLocks noGrp="1"/>
          </p:cNvSpPr>
          <p:nvPr>
            <p:ph idx="1"/>
          </p:nvPr>
        </p:nvSpPr>
        <p:spPr>
          <a:xfrm>
            <a:off x="3255823" y="1396701"/>
            <a:ext cx="7889099" cy="4971826"/>
          </a:xfrm>
        </p:spPr>
        <p:txBody>
          <a:bodyPr>
            <a:normAutofit lnSpcReduction="10000"/>
          </a:bodyPr>
          <a:lstStyle/>
          <a:p>
            <a:pPr>
              <a:lnSpc>
                <a:spcPct val="150000"/>
              </a:lnSpc>
            </a:pPr>
            <a:r>
              <a:rPr lang="en-US" sz="2000" dirty="0"/>
              <a:t>Reside in San Luis Obispo County for at least one </a:t>
            </a:r>
            <a:r>
              <a:rPr lang="en-US" sz="2000" dirty="0" smtClean="0"/>
              <a:t>year</a:t>
            </a:r>
          </a:p>
          <a:p>
            <a:pPr>
              <a:lnSpc>
                <a:spcPct val="150000"/>
              </a:lnSpc>
            </a:pPr>
            <a:r>
              <a:rPr lang="en-US" sz="2000" dirty="0" smtClean="0"/>
              <a:t>Citizen of the United States</a:t>
            </a:r>
          </a:p>
          <a:p>
            <a:pPr>
              <a:lnSpc>
                <a:spcPct val="150000"/>
              </a:lnSpc>
            </a:pPr>
            <a:r>
              <a:rPr lang="en-US" sz="2000" dirty="0" smtClean="0"/>
              <a:t>At Least 18 years of age</a:t>
            </a:r>
          </a:p>
          <a:p>
            <a:pPr>
              <a:lnSpc>
                <a:spcPct val="150000"/>
              </a:lnSpc>
            </a:pPr>
            <a:r>
              <a:rPr lang="en-US" sz="2000" dirty="0" smtClean="0"/>
              <a:t>Ordinary intelligence, sound judgement and good character</a:t>
            </a:r>
          </a:p>
          <a:p>
            <a:pPr>
              <a:lnSpc>
                <a:spcPct val="150000"/>
              </a:lnSpc>
            </a:pPr>
            <a:r>
              <a:rPr lang="en-US" sz="2000" dirty="0" smtClean="0"/>
              <a:t>Read, speak, write, and understand the English language</a:t>
            </a:r>
          </a:p>
          <a:p>
            <a:pPr>
              <a:lnSpc>
                <a:spcPct val="150000"/>
              </a:lnSpc>
            </a:pPr>
            <a:r>
              <a:rPr lang="en-US" sz="2000" dirty="0"/>
              <a:t>Not currently serving as a trial juror</a:t>
            </a:r>
          </a:p>
          <a:p>
            <a:pPr>
              <a:lnSpc>
                <a:spcPct val="150000"/>
              </a:lnSpc>
            </a:pPr>
            <a:r>
              <a:rPr lang="en-US" sz="2000" dirty="0" smtClean="0"/>
              <a:t>Not currently serving as an elected public official</a:t>
            </a:r>
          </a:p>
          <a:p>
            <a:pPr>
              <a:lnSpc>
                <a:spcPct val="150000"/>
              </a:lnSpc>
            </a:pPr>
            <a:r>
              <a:rPr lang="en-US" sz="2000" dirty="0" smtClean="0"/>
              <a:t>Never been convicted of a felony or malfeasance in office</a:t>
            </a:r>
          </a:p>
          <a:p>
            <a:pPr>
              <a:lnSpc>
                <a:spcPct val="150000"/>
              </a:lnSpc>
            </a:pPr>
            <a:endParaRPr lang="en-US" dirty="0"/>
          </a:p>
        </p:txBody>
      </p:sp>
    </p:spTree>
    <p:extLst>
      <p:ext uri="{BB962C8B-B14F-4D97-AF65-F5344CB8AC3E}">
        <p14:creationId xmlns:p14="http://schemas.microsoft.com/office/powerpoint/2010/main" val="31357060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3134" y="896072"/>
            <a:ext cx="9601196" cy="1303867"/>
          </a:xfrm>
        </p:spPr>
        <p:txBody>
          <a:bodyPr>
            <a:normAutofit/>
          </a:bodyPr>
          <a:lstStyle/>
          <a:p>
            <a:r>
              <a:rPr lang="en-US" dirty="0" smtClean="0"/>
              <a:t>What’s involved on being a grand juror?</a:t>
            </a:r>
            <a:endParaRPr lang="en-US" dirty="0"/>
          </a:p>
        </p:txBody>
      </p:sp>
      <p:sp>
        <p:nvSpPr>
          <p:cNvPr id="3" name="Content Placeholder 2"/>
          <p:cNvSpPr>
            <a:spLocks noGrp="1"/>
          </p:cNvSpPr>
          <p:nvPr>
            <p:ph idx="1"/>
          </p:nvPr>
        </p:nvSpPr>
        <p:spPr>
          <a:xfrm>
            <a:off x="2398558" y="1624404"/>
            <a:ext cx="8596668" cy="4679577"/>
          </a:xfrm>
        </p:spPr>
        <p:txBody>
          <a:bodyPr>
            <a:normAutofit/>
          </a:bodyPr>
          <a:lstStyle/>
          <a:p>
            <a:pPr>
              <a:lnSpc>
                <a:spcPct val="150000"/>
              </a:lnSpc>
            </a:pPr>
            <a:r>
              <a:rPr lang="en-US" sz="2600" dirty="0" smtClean="0"/>
              <a:t>Average time commitment 20 hours per week</a:t>
            </a:r>
          </a:p>
          <a:p>
            <a:pPr>
              <a:lnSpc>
                <a:spcPct val="150000"/>
              </a:lnSpc>
            </a:pPr>
            <a:r>
              <a:rPr lang="en-US" sz="2600" dirty="0" smtClean="0"/>
              <a:t>Look into citizen complaints </a:t>
            </a:r>
          </a:p>
          <a:p>
            <a:pPr>
              <a:lnSpc>
                <a:spcPct val="150000"/>
              </a:lnSpc>
            </a:pPr>
            <a:r>
              <a:rPr lang="en-US" sz="2600" dirty="0" smtClean="0"/>
              <a:t>Decide what to investigate, conduct independent research,  analyze data, write reports, review official responses</a:t>
            </a:r>
          </a:p>
          <a:p>
            <a:pPr>
              <a:lnSpc>
                <a:spcPct val="150000"/>
              </a:lnSpc>
            </a:pPr>
            <a:r>
              <a:rPr lang="en-US" sz="2600" dirty="0" smtClean="0"/>
              <a:t>Examine </a:t>
            </a:r>
            <a:r>
              <a:rPr lang="en-US" sz="2600" dirty="0"/>
              <a:t>conditions at local </a:t>
            </a:r>
            <a:r>
              <a:rPr lang="en-US" sz="2600" dirty="0" smtClean="0"/>
              <a:t>jails and prisons in our jurisdiction</a:t>
            </a:r>
            <a:endParaRPr lang="en-US" sz="2600" dirty="0"/>
          </a:p>
          <a:p>
            <a:endParaRPr lang="en-US" dirty="0"/>
          </a:p>
        </p:txBody>
      </p:sp>
    </p:spTree>
    <p:extLst>
      <p:ext uri="{BB962C8B-B14F-4D97-AF65-F5344CB8AC3E}">
        <p14:creationId xmlns:p14="http://schemas.microsoft.com/office/powerpoint/2010/main" val="20490944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0957" y="570322"/>
            <a:ext cx="6615621" cy="1280890"/>
          </a:xfrm>
        </p:spPr>
        <p:txBody>
          <a:bodyPr>
            <a:normAutofit/>
          </a:bodyPr>
          <a:lstStyle/>
          <a:p>
            <a:r>
              <a:rPr lang="en-US" dirty="0" smtClean="0"/>
              <a:t>Influence of the grand jury</a:t>
            </a:r>
            <a:endParaRPr lang="en-US" dirty="0"/>
          </a:p>
        </p:txBody>
      </p:sp>
      <p:sp>
        <p:nvSpPr>
          <p:cNvPr id="3" name="Content Placeholder 2"/>
          <p:cNvSpPr>
            <a:spLocks noGrp="1"/>
          </p:cNvSpPr>
          <p:nvPr>
            <p:ph idx="1"/>
          </p:nvPr>
        </p:nvSpPr>
        <p:spPr>
          <a:xfrm>
            <a:off x="2592925" y="1552687"/>
            <a:ext cx="8911687" cy="4869628"/>
          </a:xfrm>
        </p:spPr>
        <p:txBody>
          <a:bodyPr>
            <a:noAutofit/>
          </a:bodyPr>
          <a:lstStyle/>
          <a:p>
            <a:pPr>
              <a:lnSpc>
                <a:spcPct val="150000"/>
              </a:lnSpc>
            </a:pPr>
            <a:r>
              <a:rPr lang="en-US" sz="2400" dirty="0"/>
              <a:t>E</a:t>
            </a:r>
            <a:r>
              <a:rPr lang="en-US" sz="2400" dirty="0" smtClean="0"/>
              <a:t>ducated the public on affordable housing and encouraged our local government to provide incentives to develop more low-income housing stock</a:t>
            </a:r>
          </a:p>
          <a:p>
            <a:pPr marL="0" indent="0">
              <a:buNone/>
            </a:pPr>
            <a:endParaRPr lang="en-US" sz="2400" dirty="0"/>
          </a:p>
          <a:p>
            <a:pPr>
              <a:lnSpc>
                <a:spcPct val="150000"/>
              </a:lnSpc>
            </a:pPr>
            <a:r>
              <a:rPr lang="en-US" sz="2400" dirty="0"/>
              <a:t> </a:t>
            </a:r>
            <a:r>
              <a:rPr lang="en-US" sz="2400" dirty="0" smtClean="0"/>
              <a:t>A school district agreed to take steps to realign its spending priorities to focus more on student needs and less on administration </a:t>
            </a:r>
            <a:endParaRPr lang="en-US" sz="2400" dirty="0"/>
          </a:p>
        </p:txBody>
      </p:sp>
    </p:spTree>
    <p:extLst>
      <p:ext uri="{BB962C8B-B14F-4D97-AF65-F5344CB8AC3E}">
        <p14:creationId xmlns:p14="http://schemas.microsoft.com/office/powerpoint/2010/main" val="11582963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Applications are due April </a:t>
            </a:r>
            <a:r>
              <a:rPr lang="en-US" dirty="0" smtClean="0"/>
              <a:t>15, 2022</a:t>
            </a:r>
            <a:endParaRPr lang="en-US" dirty="0"/>
          </a:p>
        </p:txBody>
      </p:sp>
      <p:sp>
        <p:nvSpPr>
          <p:cNvPr id="3" name="Content Placeholder 2"/>
          <p:cNvSpPr>
            <a:spLocks noGrp="1"/>
          </p:cNvSpPr>
          <p:nvPr>
            <p:ph idx="1"/>
          </p:nvPr>
        </p:nvSpPr>
        <p:spPr>
          <a:xfrm>
            <a:off x="3277701" y="1735566"/>
            <a:ext cx="8140849" cy="4181139"/>
          </a:xfrm>
        </p:spPr>
        <p:txBody>
          <a:bodyPr>
            <a:normAutofit/>
          </a:bodyPr>
          <a:lstStyle/>
          <a:p>
            <a:pPr marL="0" indent="0">
              <a:buNone/>
            </a:pPr>
            <a:endParaRPr lang="en-US" sz="2400" dirty="0" smtClean="0"/>
          </a:p>
          <a:p>
            <a:r>
              <a:rPr lang="en-US" sz="2400" dirty="0" smtClean="0"/>
              <a:t>Information and Application can be found at </a:t>
            </a:r>
          </a:p>
          <a:p>
            <a:pPr marL="0" indent="0">
              <a:buNone/>
            </a:pPr>
            <a:r>
              <a:rPr lang="en-US" sz="2400" dirty="0" smtClean="0"/>
              <a:t>			Jury </a:t>
            </a:r>
            <a:r>
              <a:rPr lang="en-US" sz="2400" dirty="0"/>
              <a:t>Services</a:t>
            </a:r>
            <a:br>
              <a:rPr lang="en-US" sz="2400" dirty="0"/>
            </a:br>
            <a:r>
              <a:rPr lang="en-US" sz="2400" dirty="0" smtClean="0"/>
              <a:t>			1050 </a:t>
            </a:r>
            <a:r>
              <a:rPr lang="en-US" sz="2400" dirty="0"/>
              <a:t>Monterey Street, Room 224</a:t>
            </a:r>
            <a:br>
              <a:rPr lang="en-US" sz="2400" dirty="0"/>
            </a:br>
            <a:r>
              <a:rPr lang="en-US" sz="2400" dirty="0" smtClean="0"/>
              <a:t>			San </a:t>
            </a:r>
            <a:r>
              <a:rPr lang="en-US" sz="2400" dirty="0"/>
              <a:t>Luis Obispo, CA </a:t>
            </a:r>
            <a:r>
              <a:rPr lang="en-US" sz="2400" dirty="0" smtClean="0"/>
              <a:t>93408</a:t>
            </a:r>
          </a:p>
          <a:p>
            <a:pPr marL="0" indent="0" algn="ctr">
              <a:buNone/>
            </a:pPr>
            <a:endParaRPr lang="en-US" dirty="0" smtClean="0"/>
          </a:p>
          <a:p>
            <a:pPr marL="0" indent="0" algn="ctr">
              <a:buNone/>
            </a:pPr>
            <a:r>
              <a:rPr lang="en-US" sz="2400" dirty="0"/>
              <a:t>Call (805) 706-3611</a:t>
            </a:r>
          </a:p>
          <a:p>
            <a:pPr marL="0" indent="0" algn="ctr">
              <a:buNone/>
            </a:pPr>
            <a:endParaRPr lang="en-US" dirty="0" smtClean="0"/>
          </a:p>
          <a:p>
            <a:pPr marL="0" indent="0">
              <a:buNone/>
            </a:pPr>
            <a:r>
              <a:rPr lang="en-US" dirty="0" smtClean="0"/>
              <a:t>	</a:t>
            </a:r>
            <a:r>
              <a:rPr lang="en-US" sz="2000" dirty="0"/>
              <a:t>https://</a:t>
            </a:r>
            <a:r>
              <a:rPr lang="en-US" sz="2000" dirty="0" smtClean="0"/>
              <a:t>www.slo.courts.ca.gov/gi/jury-grandjury.htm</a:t>
            </a:r>
          </a:p>
        </p:txBody>
      </p:sp>
    </p:spTree>
    <p:extLst>
      <p:ext uri="{BB962C8B-B14F-4D97-AF65-F5344CB8AC3E}">
        <p14:creationId xmlns:p14="http://schemas.microsoft.com/office/powerpoint/2010/main" val="1279581973"/>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7362</TotalTime>
  <Words>756</Words>
  <Application>Microsoft Office PowerPoint</Application>
  <PresentationFormat>Widescreen</PresentationFormat>
  <Paragraphs>63</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Century Gothic</vt:lpstr>
      <vt:lpstr>Wingdings 3</vt:lpstr>
      <vt:lpstr>Wisp</vt:lpstr>
      <vt:lpstr> Grand Jury  Awareness Month</vt:lpstr>
      <vt:lpstr>Role of the Grand Jury?</vt:lpstr>
      <vt:lpstr>Grand Jury Qualifications</vt:lpstr>
      <vt:lpstr>What’s involved on being a grand juror?</vt:lpstr>
      <vt:lpstr>Influence of the grand jury</vt:lpstr>
      <vt:lpstr>Applications are due April 15, 2022</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 Luis Obispo County Grand Jury Awareness</dc:title>
  <dc:creator>nanny</dc:creator>
  <cp:lastModifiedBy>Nancy Welts</cp:lastModifiedBy>
  <cp:revision>47</cp:revision>
  <dcterms:created xsi:type="dcterms:W3CDTF">2017-04-04T23:44:07Z</dcterms:created>
  <dcterms:modified xsi:type="dcterms:W3CDTF">2022-03-21T23:16:53Z</dcterms:modified>
</cp:coreProperties>
</file>